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291" r:id="rId3"/>
    <p:sldId id="268" r:id="rId4"/>
    <p:sldId id="292" r:id="rId5"/>
    <p:sldId id="272" r:id="rId6"/>
    <p:sldId id="273" r:id="rId7"/>
    <p:sldId id="293" r:id="rId8"/>
    <p:sldId id="276" r:id="rId9"/>
    <p:sldId id="277" r:id="rId10"/>
    <p:sldId id="288" r:id="rId11"/>
    <p:sldId id="289" r:id="rId12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4" autoAdjust="0"/>
  </p:normalViewPr>
  <p:slideViewPr>
    <p:cSldViewPr>
      <p:cViewPr>
        <p:scale>
          <a:sx n="66" d="100"/>
          <a:sy n="66" d="100"/>
        </p:scale>
        <p:origin x="-1302" y="-89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9E9BBD-A2A3-443E-9712-0FDCEDEF3B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E1705F-5D8B-434B-B673-2850FD2912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F3FB6-BBAB-4C6D-9896-C08458E5F91D}" type="slidenum">
              <a:rPr lang="en-US"/>
              <a:pPr/>
              <a:t>10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D2900-32A3-41F8-AC7C-EB16E00E32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6CEA5-7443-43EA-934F-3787EE4DD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0FC2C-897E-458D-8422-46E617A68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6E29F-24C3-4383-A1CB-A0817C6C4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9D675-5D0E-401D-91BE-423B38AA4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8B072-EB5C-40F6-9D84-AE47579D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ECBC6-D454-4D88-9CBB-FE6265A3A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E89B1-969F-4CFA-AAC0-C9A0F2370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7A4A9-0467-4C7D-8E6E-C424F104B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DF8B8-656B-409C-80C8-0A505957A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69E19-A5C2-4733-9437-5AD6DC76C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5E4708-C84D-4B88-B64E-18B2AB7603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5" name="Group 7"/>
          <p:cNvGrpSpPr>
            <a:grpSpLocks noChangeAspect="1"/>
          </p:cNvGrpSpPr>
          <p:nvPr/>
        </p:nvGrpSpPr>
        <p:grpSpPr bwMode="auto">
          <a:xfrm>
            <a:off x="0" y="46038"/>
            <a:ext cx="9144000" cy="6965950"/>
            <a:chOff x="0" y="0"/>
            <a:chExt cx="12105" cy="9493"/>
          </a:xfrm>
        </p:grpSpPr>
        <p:sp>
          <p:nvSpPr>
            <p:cNvPr id="58376" name="AutoShape 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12105" cy="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650" y="927"/>
              <a:ext cx="9311" cy="6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8" name="Line 10"/>
            <p:cNvSpPr>
              <a:spLocks noChangeShapeType="1"/>
            </p:cNvSpPr>
            <p:nvPr/>
          </p:nvSpPr>
          <p:spPr bwMode="auto">
            <a:xfrm>
              <a:off x="650" y="6004"/>
              <a:ext cx="93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650" y="4990"/>
              <a:ext cx="93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0" name="Line 12"/>
            <p:cNvSpPr>
              <a:spLocks noChangeShapeType="1"/>
            </p:cNvSpPr>
            <p:nvPr/>
          </p:nvSpPr>
          <p:spPr bwMode="auto">
            <a:xfrm>
              <a:off x="650" y="3974"/>
              <a:ext cx="93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>
              <a:off x="650" y="2958"/>
              <a:ext cx="93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>
              <a:off x="650" y="1944"/>
              <a:ext cx="93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3" name="Line 15"/>
            <p:cNvSpPr>
              <a:spLocks noChangeShapeType="1"/>
            </p:cNvSpPr>
            <p:nvPr/>
          </p:nvSpPr>
          <p:spPr bwMode="auto">
            <a:xfrm>
              <a:off x="650" y="927"/>
              <a:ext cx="93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4" name="Rectangle 16"/>
            <p:cNvSpPr>
              <a:spLocks noChangeArrowheads="1"/>
            </p:cNvSpPr>
            <p:nvPr/>
          </p:nvSpPr>
          <p:spPr bwMode="auto">
            <a:xfrm>
              <a:off x="650" y="927"/>
              <a:ext cx="9311" cy="6094"/>
            </a:xfrm>
            <a:prstGeom prst="rect">
              <a:avLst/>
            </a:prstGeom>
            <a:noFill/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650" y="927"/>
              <a:ext cx="1" cy="609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>
              <a:off x="606" y="7021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606" y="6004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606" y="4990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606" y="3974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>
              <a:off x="606" y="2958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>
              <a:off x="606" y="1944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2" name="Line 24"/>
            <p:cNvSpPr>
              <a:spLocks noChangeShapeType="1"/>
            </p:cNvSpPr>
            <p:nvPr/>
          </p:nvSpPr>
          <p:spPr bwMode="auto">
            <a:xfrm>
              <a:off x="606" y="927"/>
              <a:ext cx="4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3" name="Line 25"/>
            <p:cNvSpPr>
              <a:spLocks noChangeShapeType="1"/>
            </p:cNvSpPr>
            <p:nvPr/>
          </p:nvSpPr>
          <p:spPr bwMode="auto">
            <a:xfrm>
              <a:off x="650" y="7021"/>
              <a:ext cx="93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4" name="Line 26"/>
            <p:cNvSpPr>
              <a:spLocks noChangeShapeType="1"/>
            </p:cNvSpPr>
            <p:nvPr/>
          </p:nvSpPr>
          <p:spPr bwMode="auto">
            <a:xfrm flipV="1">
              <a:off x="650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5" name="Line 27"/>
            <p:cNvSpPr>
              <a:spLocks noChangeShapeType="1"/>
            </p:cNvSpPr>
            <p:nvPr/>
          </p:nvSpPr>
          <p:spPr bwMode="auto">
            <a:xfrm flipV="1">
              <a:off x="1315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6" name="Line 28"/>
            <p:cNvSpPr>
              <a:spLocks noChangeShapeType="1"/>
            </p:cNvSpPr>
            <p:nvPr/>
          </p:nvSpPr>
          <p:spPr bwMode="auto">
            <a:xfrm flipV="1">
              <a:off x="1980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7" name="Line 29"/>
            <p:cNvSpPr>
              <a:spLocks noChangeShapeType="1"/>
            </p:cNvSpPr>
            <p:nvPr/>
          </p:nvSpPr>
          <p:spPr bwMode="auto">
            <a:xfrm flipV="1">
              <a:off x="2646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8" name="Line 30"/>
            <p:cNvSpPr>
              <a:spLocks noChangeShapeType="1"/>
            </p:cNvSpPr>
            <p:nvPr/>
          </p:nvSpPr>
          <p:spPr bwMode="auto">
            <a:xfrm flipV="1">
              <a:off x="3311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9" name="Line 31"/>
            <p:cNvSpPr>
              <a:spLocks noChangeShapeType="1"/>
            </p:cNvSpPr>
            <p:nvPr/>
          </p:nvSpPr>
          <p:spPr bwMode="auto">
            <a:xfrm flipV="1">
              <a:off x="3976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0" name="Line 32"/>
            <p:cNvSpPr>
              <a:spLocks noChangeShapeType="1"/>
            </p:cNvSpPr>
            <p:nvPr/>
          </p:nvSpPr>
          <p:spPr bwMode="auto">
            <a:xfrm flipV="1">
              <a:off x="4640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1" name="Line 33"/>
            <p:cNvSpPr>
              <a:spLocks noChangeShapeType="1"/>
            </p:cNvSpPr>
            <p:nvPr/>
          </p:nvSpPr>
          <p:spPr bwMode="auto">
            <a:xfrm flipV="1">
              <a:off x="5307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2" name="Line 34"/>
            <p:cNvSpPr>
              <a:spLocks noChangeShapeType="1"/>
            </p:cNvSpPr>
            <p:nvPr/>
          </p:nvSpPr>
          <p:spPr bwMode="auto">
            <a:xfrm flipV="1">
              <a:off x="5972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3" name="Line 35"/>
            <p:cNvSpPr>
              <a:spLocks noChangeShapeType="1"/>
            </p:cNvSpPr>
            <p:nvPr/>
          </p:nvSpPr>
          <p:spPr bwMode="auto">
            <a:xfrm flipV="1">
              <a:off x="6636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 flipV="1">
              <a:off x="7301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5" name="Line 37"/>
            <p:cNvSpPr>
              <a:spLocks noChangeShapeType="1"/>
            </p:cNvSpPr>
            <p:nvPr/>
          </p:nvSpPr>
          <p:spPr bwMode="auto">
            <a:xfrm flipV="1">
              <a:off x="7965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6" name="Line 38"/>
            <p:cNvSpPr>
              <a:spLocks noChangeShapeType="1"/>
            </p:cNvSpPr>
            <p:nvPr/>
          </p:nvSpPr>
          <p:spPr bwMode="auto">
            <a:xfrm flipV="1">
              <a:off x="8632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7" name="Line 39"/>
            <p:cNvSpPr>
              <a:spLocks noChangeShapeType="1"/>
            </p:cNvSpPr>
            <p:nvPr/>
          </p:nvSpPr>
          <p:spPr bwMode="auto">
            <a:xfrm flipV="1">
              <a:off x="9297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8" name="Line 40"/>
            <p:cNvSpPr>
              <a:spLocks noChangeShapeType="1"/>
            </p:cNvSpPr>
            <p:nvPr/>
          </p:nvSpPr>
          <p:spPr bwMode="auto">
            <a:xfrm flipV="1">
              <a:off x="9961" y="7021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9" name="Freeform 41"/>
            <p:cNvSpPr>
              <a:spLocks/>
            </p:cNvSpPr>
            <p:nvPr/>
          </p:nvSpPr>
          <p:spPr bwMode="auto">
            <a:xfrm>
              <a:off x="650" y="1190"/>
              <a:ext cx="9311" cy="5663"/>
            </a:xfrm>
            <a:custGeom>
              <a:avLst/>
              <a:gdLst/>
              <a:ahLst/>
              <a:cxnLst>
                <a:cxn ang="0">
                  <a:pos x="0" y="2803"/>
                </a:cxn>
                <a:cxn ang="0">
                  <a:pos x="329" y="2577"/>
                </a:cxn>
                <a:cxn ang="0">
                  <a:pos x="658" y="2496"/>
                </a:cxn>
                <a:cxn ang="0">
                  <a:pos x="988" y="2025"/>
                </a:cxn>
                <a:cxn ang="0">
                  <a:pos x="1317" y="1928"/>
                </a:cxn>
                <a:cxn ang="0">
                  <a:pos x="1646" y="1861"/>
                </a:cxn>
                <a:cxn ang="0">
                  <a:pos x="1975" y="1797"/>
                </a:cxn>
                <a:cxn ang="0">
                  <a:pos x="2305" y="1681"/>
                </a:cxn>
                <a:cxn ang="0">
                  <a:pos x="2634" y="1554"/>
                </a:cxn>
                <a:cxn ang="0">
                  <a:pos x="2963" y="1424"/>
                </a:cxn>
                <a:cxn ang="0">
                  <a:pos x="3292" y="1236"/>
                </a:cxn>
                <a:cxn ang="0">
                  <a:pos x="3621" y="944"/>
                </a:cxn>
                <a:cxn ang="0">
                  <a:pos x="3951" y="640"/>
                </a:cxn>
                <a:cxn ang="0">
                  <a:pos x="4280" y="318"/>
                </a:cxn>
                <a:cxn ang="0">
                  <a:pos x="4609" y="0"/>
                </a:cxn>
              </a:cxnLst>
              <a:rect l="0" t="0" r="r" b="b"/>
              <a:pathLst>
                <a:path w="4609" h="2803">
                  <a:moveTo>
                    <a:pt x="0" y="2803"/>
                  </a:moveTo>
                  <a:lnTo>
                    <a:pt x="329" y="2577"/>
                  </a:lnTo>
                  <a:lnTo>
                    <a:pt x="658" y="2496"/>
                  </a:lnTo>
                  <a:lnTo>
                    <a:pt x="988" y="2025"/>
                  </a:lnTo>
                  <a:lnTo>
                    <a:pt x="1317" y="1928"/>
                  </a:lnTo>
                  <a:lnTo>
                    <a:pt x="1646" y="1861"/>
                  </a:lnTo>
                  <a:lnTo>
                    <a:pt x="1975" y="1797"/>
                  </a:lnTo>
                  <a:lnTo>
                    <a:pt x="2305" y="1681"/>
                  </a:lnTo>
                  <a:lnTo>
                    <a:pt x="2634" y="1554"/>
                  </a:lnTo>
                  <a:lnTo>
                    <a:pt x="2963" y="1424"/>
                  </a:lnTo>
                  <a:lnTo>
                    <a:pt x="3292" y="1236"/>
                  </a:lnTo>
                  <a:lnTo>
                    <a:pt x="3621" y="944"/>
                  </a:lnTo>
                  <a:lnTo>
                    <a:pt x="3951" y="640"/>
                  </a:lnTo>
                  <a:lnTo>
                    <a:pt x="4280" y="318"/>
                  </a:lnTo>
                  <a:lnTo>
                    <a:pt x="4609" y="0"/>
                  </a:lnTo>
                </a:path>
              </a:pathLst>
            </a:custGeom>
            <a:noFill/>
            <a:ln w="203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0" name="Freeform 42"/>
            <p:cNvSpPr>
              <a:spLocks/>
            </p:cNvSpPr>
            <p:nvPr/>
          </p:nvSpPr>
          <p:spPr bwMode="auto">
            <a:xfrm>
              <a:off x="632" y="6875"/>
              <a:ext cx="699" cy="144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697" y="0"/>
                </a:cxn>
                <a:cxn ang="0">
                  <a:pos x="699" y="32"/>
                </a:cxn>
                <a:cxn ang="0">
                  <a:pos x="2" y="144"/>
                </a:cxn>
                <a:cxn ang="0">
                  <a:pos x="0" y="111"/>
                </a:cxn>
              </a:cxnLst>
              <a:rect l="0" t="0" r="r" b="b"/>
              <a:pathLst>
                <a:path w="699" h="144">
                  <a:moveTo>
                    <a:pt x="0" y="111"/>
                  </a:moveTo>
                  <a:lnTo>
                    <a:pt x="697" y="0"/>
                  </a:lnTo>
                  <a:lnTo>
                    <a:pt x="699" y="32"/>
                  </a:lnTo>
                  <a:lnTo>
                    <a:pt x="2" y="144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1" name="Freeform 43"/>
            <p:cNvSpPr>
              <a:spLocks/>
            </p:cNvSpPr>
            <p:nvPr/>
          </p:nvSpPr>
          <p:spPr bwMode="auto">
            <a:xfrm>
              <a:off x="1297" y="6469"/>
              <a:ext cx="699" cy="440"/>
            </a:xfrm>
            <a:custGeom>
              <a:avLst/>
              <a:gdLst/>
              <a:ahLst/>
              <a:cxnLst>
                <a:cxn ang="0">
                  <a:pos x="0" y="406"/>
                </a:cxn>
                <a:cxn ang="0">
                  <a:pos x="697" y="0"/>
                </a:cxn>
                <a:cxn ang="0">
                  <a:pos x="699" y="34"/>
                </a:cxn>
                <a:cxn ang="0">
                  <a:pos x="2" y="440"/>
                </a:cxn>
                <a:cxn ang="0">
                  <a:pos x="0" y="406"/>
                </a:cxn>
              </a:cxnLst>
              <a:rect l="0" t="0" r="r" b="b"/>
              <a:pathLst>
                <a:path w="699" h="440">
                  <a:moveTo>
                    <a:pt x="0" y="406"/>
                  </a:moveTo>
                  <a:lnTo>
                    <a:pt x="697" y="0"/>
                  </a:lnTo>
                  <a:lnTo>
                    <a:pt x="699" y="34"/>
                  </a:lnTo>
                  <a:lnTo>
                    <a:pt x="2" y="440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2" name="Freeform 44"/>
            <p:cNvSpPr>
              <a:spLocks/>
            </p:cNvSpPr>
            <p:nvPr/>
          </p:nvSpPr>
          <p:spPr bwMode="auto">
            <a:xfrm>
              <a:off x="1962" y="5871"/>
              <a:ext cx="701" cy="632"/>
            </a:xfrm>
            <a:custGeom>
              <a:avLst/>
              <a:gdLst/>
              <a:ahLst/>
              <a:cxnLst>
                <a:cxn ang="0">
                  <a:pos x="0" y="598"/>
                </a:cxn>
                <a:cxn ang="0">
                  <a:pos x="699" y="0"/>
                </a:cxn>
                <a:cxn ang="0">
                  <a:pos x="701" y="34"/>
                </a:cxn>
                <a:cxn ang="0">
                  <a:pos x="2" y="632"/>
                </a:cxn>
                <a:cxn ang="0">
                  <a:pos x="0" y="598"/>
                </a:cxn>
              </a:cxnLst>
              <a:rect l="0" t="0" r="r" b="b"/>
              <a:pathLst>
                <a:path w="701" h="632">
                  <a:moveTo>
                    <a:pt x="0" y="598"/>
                  </a:moveTo>
                  <a:lnTo>
                    <a:pt x="699" y="0"/>
                  </a:lnTo>
                  <a:lnTo>
                    <a:pt x="701" y="34"/>
                  </a:lnTo>
                  <a:lnTo>
                    <a:pt x="2" y="632"/>
                  </a:lnTo>
                  <a:lnTo>
                    <a:pt x="0" y="5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3" name="Freeform 45"/>
            <p:cNvSpPr>
              <a:spLocks/>
            </p:cNvSpPr>
            <p:nvPr/>
          </p:nvSpPr>
          <p:spPr bwMode="auto">
            <a:xfrm>
              <a:off x="2628" y="5871"/>
              <a:ext cx="699" cy="11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697" y="115"/>
                </a:cxn>
                <a:cxn ang="0">
                  <a:pos x="699" y="83"/>
                </a:cxn>
                <a:cxn ang="0">
                  <a:pos x="2" y="0"/>
                </a:cxn>
                <a:cxn ang="0">
                  <a:pos x="0" y="32"/>
                </a:cxn>
              </a:cxnLst>
              <a:rect l="0" t="0" r="r" b="b"/>
              <a:pathLst>
                <a:path w="699" h="115">
                  <a:moveTo>
                    <a:pt x="0" y="32"/>
                  </a:moveTo>
                  <a:lnTo>
                    <a:pt x="697" y="115"/>
                  </a:lnTo>
                  <a:lnTo>
                    <a:pt x="699" y="83"/>
                  </a:lnTo>
                  <a:lnTo>
                    <a:pt x="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4" name="Freeform 46"/>
            <p:cNvSpPr>
              <a:spLocks/>
            </p:cNvSpPr>
            <p:nvPr/>
          </p:nvSpPr>
          <p:spPr bwMode="auto">
            <a:xfrm>
              <a:off x="3293" y="5954"/>
              <a:ext cx="699" cy="38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697" y="384"/>
                </a:cxn>
                <a:cxn ang="0">
                  <a:pos x="699" y="349"/>
                </a:cxn>
                <a:cxn ang="0">
                  <a:pos x="2" y="0"/>
                </a:cxn>
                <a:cxn ang="0">
                  <a:pos x="0" y="34"/>
                </a:cxn>
              </a:cxnLst>
              <a:rect l="0" t="0" r="r" b="b"/>
              <a:pathLst>
                <a:path w="699" h="384">
                  <a:moveTo>
                    <a:pt x="0" y="34"/>
                  </a:moveTo>
                  <a:lnTo>
                    <a:pt x="697" y="384"/>
                  </a:lnTo>
                  <a:lnTo>
                    <a:pt x="699" y="349"/>
                  </a:lnTo>
                  <a:lnTo>
                    <a:pt x="2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5" name="Freeform 47"/>
            <p:cNvSpPr>
              <a:spLocks/>
            </p:cNvSpPr>
            <p:nvPr/>
          </p:nvSpPr>
          <p:spPr bwMode="auto">
            <a:xfrm>
              <a:off x="3957" y="6099"/>
              <a:ext cx="699" cy="237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697" y="0"/>
                </a:cxn>
                <a:cxn ang="0">
                  <a:pos x="699" y="33"/>
                </a:cxn>
                <a:cxn ang="0">
                  <a:pos x="3" y="237"/>
                </a:cxn>
                <a:cxn ang="0">
                  <a:pos x="0" y="204"/>
                </a:cxn>
              </a:cxnLst>
              <a:rect l="0" t="0" r="r" b="b"/>
              <a:pathLst>
                <a:path w="699" h="237">
                  <a:moveTo>
                    <a:pt x="0" y="204"/>
                  </a:moveTo>
                  <a:lnTo>
                    <a:pt x="697" y="0"/>
                  </a:lnTo>
                  <a:lnTo>
                    <a:pt x="699" y="33"/>
                  </a:lnTo>
                  <a:lnTo>
                    <a:pt x="3" y="237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6" name="Freeform 48"/>
            <p:cNvSpPr>
              <a:spLocks/>
            </p:cNvSpPr>
            <p:nvPr/>
          </p:nvSpPr>
          <p:spPr bwMode="auto">
            <a:xfrm>
              <a:off x="4622" y="5964"/>
              <a:ext cx="701" cy="168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699" y="0"/>
                </a:cxn>
                <a:cxn ang="0">
                  <a:pos x="701" y="32"/>
                </a:cxn>
                <a:cxn ang="0">
                  <a:pos x="2" y="168"/>
                </a:cxn>
                <a:cxn ang="0">
                  <a:pos x="0" y="135"/>
                </a:cxn>
              </a:cxnLst>
              <a:rect l="0" t="0" r="r" b="b"/>
              <a:pathLst>
                <a:path w="701" h="168">
                  <a:moveTo>
                    <a:pt x="0" y="135"/>
                  </a:moveTo>
                  <a:lnTo>
                    <a:pt x="699" y="0"/>
                  </a:lnTo>
                  <a:lnTo>
                    <a:pt x="701" y="32"/>
                  </a:lnTo>
                  <a:lnTo>
                    <a:pt x="2" y="168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7" name="Freeform 49"/>
            <p:cNvSpPr>
              <a:spLocks/>
            </p:cNvSpPr>
            <p:nvPr/>
          </p:nvSpPr>
          <p:spPr bwMode="auto">
            <a:xfrm>
              <a:off x="5289" y="5964"/>
              <a:ext cx="699" cy="93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697" y="93"/>
                </a:cxn>
                <a:cxn ang="0">
                  <a:pos x="699" y="61"/>
                </a:cxn>
                <a:cxn ang="0">
                  <a:pos x="2" y="0"/>
                </a:cxn>
                <a:cxn ang="0">
                  <a:pos x="0" y="32"/>
                </a:cxn>
              </a:cxnLst>
              <a:rect l="0" t="0" r="r" b="b"/>
              <a:pathLst>
                <a:path w="699" h="93">
                  <a:moveTo>
                    <a:pt x="0" y="32"/>
                  </a:moveTo>
                  <a:lnTo>
                    <a:pt x="697" y="93"/>
                  </a:lnTo>
                  <a:lnTo>
                    <a:pt x="699" y="61"/>
                  </a:lnTo>
                  <a:lnTo>
                    <a:pt x="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8" name="Freeform 50"/>
            <p:cNvSpPr>
              <a:spLocks/>
            </p:cNvSpPr>
            <p:nvPr/>
          </p:nvSpPr>
          <p:spPr bwMode="auto">
            <a:xfrm>
              <a:off x="5953" y="5893"/>
              <a:ext cx="699" cy="164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697" y="0"/>
                </a:cxn>
                <a:cxn ang="0">
                  <a:pos x="699" y="33"/>
                </a:cxn>
                <a:cxn ang="0">
                  <a:pos x="2" y="164"/>
                </a:cxn>
                <a:cxn ang="0">
                  <a:pos x="0" y="132"/>
                </a:cxn>
              </a:cxnLst>
              <a:rect l="0" t="0" r="r" b="b"/>
              <a:pathLst>
                <a:path w="699" h="164">
                  <a:moveTo>
                    <a:pt x="0" y="132"/>
                  </a:moveTo>
                  <a:lnTo>
                    <a:pt x="697" y="0"/>
                  </a:lnTo>
                  <a:lnTo>
                    <a:pt x="699" y="33"/>
                  </a:lnTo>
                  <a:lnTo>
                    <a:pt x="2" y="164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9" name="Freeform 51"/>
            <p:cNvSpPr>
              <a:spLocks/>
            </p:cNvSpPr>
            <p:nvPr/>
          </p:nvSpPr>
          <p:spPr bwMode="auto">
            <a:xfrm>
              <a:off x="6618" y="5770"/>
              <a:ext cx="699" cy="156"/>
            </a:xfrm>
            <a:custGeom>
              <a:avLst/>
              <a:gdLst/>
              <a:ahLst/>
              <a:cxnLst>
                <a:cxn ang="0">
                  <a:pos x="0" y="123"/>
                </a:cxn>
                <a:cxn ang="0">
                  <a:pos x="697" y="0"/>
                </a:cxn>
                <a:cxn ang="0">
                  <a:pos x="699" y="32"/>
                </a:cxn>
                <a:cxn ang="0">
                  <a:pos x="2" y="156"/>
                </a:cxn>
                <a:cxn ang="0">
                  <a:pos x="0" y="123"/>
                </a:cxn>
              </a:cxnLst>
              <a:rect l="0" t="0" r="r" b="b"/>
              <a:pathLst>
                <a:path w="699" h="156">
                  <a:moveTo>
                    <a:pt x="0" y="123"/>
                  </a:moveTo>
                  <a:lnTo>
                    <a:pt x="697" y="0"/>
                  </a:lnTo>
                  <a:lnTo>
                    <a:pt x="699" y="32"/>
                  </a:lnTo>
                  <a:lnTo>
                    <a:pt x="2" y="156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0" name="Freeform 52"/>
            <p:cNvSpPr>
              <a:spLocks/>
            </p:cNvSpPr>
            <p:nvPr/>
          </p:nvSpPr>
          <p:spPr bwMode="auto">
            <a:xfrm>
              <a:off x="7283" y="5622"/>
              <a:ext cx="699" cy="180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697" y="0"/>
                </a:cxn>
                <a:cxn ang="0">
                  <a:pos x="699" y="33"/>
                </a:cxn>
                <a:cxn ang="0">
                  <a:pos x="2" y="180"/>
                </a:cxn>
                <a:cxn ang="0">
                  <a:pos x="0" y="148"/>
                </a:cxn>
              </a:cxnLst>
              <a:rect l="0" t="0" r="r" b="b"/>
              <a:pathLst>
                <a:path w="699" h="180">
                  <a:moveTo>
                    <a:pt x="0" y="148"/>
                  </a:moveTo>
                  <a:lnTo>
                    <a:pt x="697" y="0"/>
                  </a:lnTo>
                  <a:lnTo>
                    <a:pt x="699" y="33"/>
                  </a:lnTo>
                  <a:lnTo>
                    <a:pt x="2" y="18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1" name="Freeform 53"/>
            <p:cNvSpPr>
              <a:spLocks/>
            </p:cNvSpPr>
            <p:nvPr/>
          </p:nvSpPr>
          <p:spPr bwMode="auto">
            <a:xfrm>
              <a:off x="7947" y="5404"/>
              <a:ext cx="701" cy="251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699" y="0"/>
                </a:cxn>
                <a:cxn ang="0">
                  <a:pos x="701" y="33"/>
                </a:cxn>
                <a:cxn ang="0">
                  <a:pos x="2" y="251"/>
                </a:cxn>
                <a:cxn ang="0">
                  <a:pos x="0" y="218"/>
                </a:cxn>
              </a:cxnLst>
              <a:rect l="0" t="0" r="r" b="b"/>
              <a:pathLst>
                <a:path w="701" h="251">
                  <a:moveTo>
                    <a:pt x="0" y="218"/>
                  </a:moveTo>
                  <a:lnTo>
                    <a:pt x="699" y="0"/>
                  </a:lnTo>
                  <a:lnTo>
                    <a:pt x="701" y="33"/>
                  </a:lnTo>
                  <a:lnTo>
                    <a:pt x="2" y="251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2" name="Freeform 54"/>
            <p:cNvSpPr>
              <a:spLocks/>
            </p:cNvSpPr>
            <p:nvPr/>
          </p:nvSpPr>
          <p:spPr bwMode="auto">
            <a:xfrm>
              <a:off x="8614" y="5222"/>
              <a:ext cx="699" cy="215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97" y="0"/>
                </a:cxn>
                <a:cxn ang="0">
                  <a:pos x="699" y="33"/>
                </a:cxn>
                <a:cxn ang="0">
                  <a:pos x="2" y="215"/>
                </a:cxn>
                <a:cxn ang="0">
                  <a:pos x="0" y="182"/>
                </a:cxn>
              </a:cxnLst>
              <a:rect l="0" t="0" r="r" b="b"/>
              <a:pathLst>
                <a:path w="699" h="215">
                  <a:moveTo>
                    <a:pt x="0" y="182"/>
                  </a:moveTo>
                  <a:lnTo>
                    <a:pt x="697" y="0"/>
                  </a:lnTo>
                  <a:lnTo>
                    <a:pt x="699" y="33"/>
                  </a:lnTo>
                  <a:lnTo>
                    <a:pt x="2" y="215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3" name="Freeform 55"/>
            <p:cNvSpPr>
              <a:spLocks/>
            </p:cNvSpPr>
            <p:nvPr/>
          </p:nvSpPr>
          <p:spPr bwMode="auto">
            <a:xfrm>
              <a:off x="9279" y="5115"/>
              <a:ext cx="699" cy="140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697" y="0"/>
                </a:cxn>
                <a:cxn ang="0">
                  <a:pos x="699" y="33"/>
                </a:cxn>
                <a:cxn ang="0">
                  <a:pos x="2" y="140"/>
                </a:cxn>
                <a:cxn ang="0">
                  <a:pos x="0" y="107"/>
                </a:cxn>
              </a:cxnLst>
              <a:rect l="0" t="0" r="r" b="b"/>
              <a:pathLst>
                <a:path w="699" h="140">
                  <a:moveTo>
                    <a:pt x="0" y="107"/>
                  </a:moveTo>
                  <a:lnTo>
                    <a:pt x="697" y="0"/>
                  </a:lnTo>
                  <a:lnTo>
                    <a:pt x="699" y="33"/>
                  </a:lnTo>
                  <a:lnTo>
                    <a:pt x="2" y="14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4" name="Freeform 56"/>
            <p:cNvSpPr>
              <a:spLocks/>
            </p:cNvSpPr>
            <p:nvPr/>
          </p:nvSpPr>
          <p:spPr bwMode="auto">
            <a:xfrm>
              <a:off x="624" y="6909"/>
              <a:ext cx="715" cy="124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713" y="0"/>
                </a:cxn>
                <a:cxn ang="0">
                  <a:pos x="715" y="49"/>
                </a:cxn>
                <a:cxn ang="0">
                  <a:pos x="2" y="124"/>
                </a:cxn>
                <a:cxn ang="0">
                  <a:pos x="0" y="75"/>
                </a:cxn>
              </a:cxnLst>
              <a:rect l="0" t="0" r="r" b="b"/>
              <a:pathLst>
                <a:path w="715" h="124">
                  <a:moveTo>
                    <a:pt x="0" y="75"/>
                  </a:moveTo>
                  <a:lnTo>
                    <a:pt x="713" y="0"/>
                  </a:lnTo>
                  <a:lnTo>
                    <a:pt x="715" y="49"/>
                  </a:lnTo>
                  <a:lnTo>
                    <a:pt x="2" y="124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5" name="Freeform 57"/>
            <p:cNvSpPr>
              <a:spLocks/>
            </p:cNvSpPr>
            <p:nvPr/>
          </p:nvSpPr>
          <p:spPr bwMode="auto">
            <a:xfrm>
              <a:off x="1289" y="6661"/>
              <a:ext cx="715" cy="297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713" y="0"/>
                </a:cxn>
                <a:cxn ang="0">
                  <a:pos x="715" y="48"/>
                </a:cxn>
                <a:cxn ang="0">
                  <a:pos x="2" y="297"/>
                </a:cxn>
                <a:cxn ang="0">
                  <a:pos x="0" y="248"/>
                </a:cxn>
              </a:cxnLst>
              <a:rect l="0" t="0" r="r" b="b"/>
              <a:pathLst>
                <a:path w="715" h="297">
                  <a:moveTo>
                    <a:pt x="0" y="248"/>
                  </a:moveTo>
                  <a:lnTo>
                    <a:pt x="713" y="0"/>
                  </a:lnTo>
                  <a:lnTo>
                    <a:pt x="715" y="48"/>
                  </a:lnTo>
                  <a:lnTo>
                    <a:pt x="2" y="297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6" name="Freeform 58"/>
            <p:cNvSpPr>
              <a:spLocks/>
            </p:cNvSpPr>
            <p:nvPr/>
          </p:nvSpPr>
          <p:spPr bwMode="auto">
            <a:xfrm>
              <a:off x="1953" y="6408"/>
              <a:ext cx="718" cy="301"/>
            </a:xfrm>
            <a:custGeom>
              <a:avLst/>
              <a:gdLst/>
              <a:ahLst/>
              <a:cxnLst>
                <a:cxn ang="0">
                  <a:pos x="0" y="253"/>
                </a:cxn>
                <a:cxn ang="0">
                  <a:pos x="716" y="0"/>
                </a:cxn>
                <a:cxn ang="0">
                  <a:pos x="718" y="49"/>
                </a:cxn>
                <a:cxn ang="0">
                  <a:pos x="3" y="301"/>
                </a:cxn>
                <a:cxn ang="0">
                  <a:pos x="0" y="253"/>
                </a:cxn>
              </a:cxnLst>
              <a:rect l="0" t="0" r="r" b="b"/>
              <a:pathLst>
                <a:path w="718" h="301">
                  <a:moveTo>
                    <a:pt x="0" y="253"/>
                  </a:moveTo>
                  <a:lnTo>
                    <a:pt x="716" y="0"/>
                  </a:lnTo>
                  <a:lnTo>
                    <a:pt x="718" y="49"/>
                  </a:lnTo>
                  <a:lnTo>
                    <a:pt x="3" y="301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7" name="Freeform 59"/>
            <p:cNvSpPr>
              <a:spLocks/>
            </p:cNvSpPr>
            <p:nvPr/>
          </p:nvSpPr>
          <p:spPr bwMode="auto">
            <a:xfrm>
              <a:off x="2620" y="6386"/>
              <a:ext cx="715" cy="71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13" y="0"/>
                </a:cxn>
                <a:cxn ang="0">
                  <a:pos x="715" y="49"/>
                </a:cxn>
                <a:cxn ang="0">
                  <a:pos x="2" y="71"/>
                </a:cxn>
                <a:cxn ang="0">
                  <a:pos x="0" y="22"/>
                </a:cxn>
              </a:cxnLst>
              <a:rect l="0" t="0" r="r" b="b"/>
              <a:pathLst>
                <a:path w="715" h="71">
                  <a:moveTo>
                    <a:pt x="0" y="22"/>
                  </a:moveTo>
                  <a:lnTo>
                    <a:pt x="713" y="0"/>
                  </a:lnTo>
                  <a:lnTo>
                    <a:pt x="715" y="49"/>
                  </a:lnTo>
                  <a:lnTo>
                    <a:pt x="2" y="7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8" name="Freeform 60"/>
            <p:cNvSpPr>
              <a:spLocks/>
            </p:cNvSpPr>
            <p:nvPr/>
          </p:nvSpPr>
          <p:spPr bwMode="auto">
            <a:xfrm>
              <a:off x="3285" y="6386"/>
              <a:ext cx="715" cy="97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713" y="97"/>
                </a:cxn>
                <a:cxn ang="0">
                  <a:pos x="715" y="49"/>
                </a:cxn>
                <a:cxn ang="0">
                  <a:pos x="2" y="0"/>
                </a:cxn>
                <a:cxn ang="0">
                  <a:pos x="0" y="49"/>
                </a:cxn>
              </a:cxnLst>
              <a:rect l="0" t="0" r="r" b="b"/>
              <a:pathLst>
                <a:path w="715" h="97">
                  <a:moveTo>
                    <a:pt x="0" y="49"/>
                  </a:moveTo>
                  <a:lnTo>
                    <a:pt x="713" y="97"/>
                  </a:lnTo>
                  <a:lnTo>
                    <a:pt x="715" y="49"/>
                  </a:lnTo>
                  <a:lnTo>
                    <a:pt x="2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9" name="Freeform 61"/>
            <p:cNvSpPr>
              <a:spLocks/>
            </p:cNvSpPr>
            <p:nvPr/>
          </p:nvSpPr>
          <p:spPr bwMode="auto">
            <a:xfrm>
              <a:off x="3949" y="6390"/>
              <a:ext cx="716" cy="93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714" y="0"/>
                </a:cxn>
                <a:cxn ang="0">
                  <a:pos x="716" y="49"/>
                </a:cxn>
                <a:cxn ang="0">
                  <a:pos x="2" y="93"/>
                </a:cxn>
                <a:cxn ang="0">
                  <a:pos x="0" y="45"/>
                </a:cxn>
              </a:cxnLst>
              <a:rect l="0" t="0" r="r" b="b"/>
              <a:pathLst>
                <a:path w="716" h="93">
                  <a:moveTo>
                    <a:pt x="0" y="45"/>
                  </a:moveTo>
                  <a:lnTo>
                    <a:pt x="714" y="0"/>
                  </a:lnTo>
                  <a:lnTo>
                    <a:pt x="716" y="49"/>
                  </a:lnTo>
                  <a:lnTo>
                    <a:pt x="2" y="93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0" name="Freeform 62"/>
            <p:cNvSpPr>
              <a:spLocks/>
            </p:cNvSpPr>
            <p:nvPr/>
          </p:nvSpPr>
          <p:spPr bwMode="auto">
            <a:xfrm>
              <a:off x="4614" y="6344"/>
              <a:ext cx="717" cy="9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15" y="0"/>
                </a:cxn>
                <a:cxn ang="0">
                  <a:pos x="717" y="48"/>
                </a:cxn>
                <a:cxn ang="0">
                  <a:pos x="2" y="95"/>
                </a:cxn>
                <a:cxn ang="0">
                  <a:pos x="0" y="46"/>
                </a:cxn>
              </a:cxnLst>
              <a:rect l="0" t="0" r="r" b="b"/>
              <a:pathLst>
                <a:path w="717" h="95">
                  <a:moveTo>
                    <a:pt x="0" y="46"/>
                  </a:moveTo>
                  <a:lnTo>
                    <a:pt x="715" y="0"/>
                  </a:lnTo>
                  <a:lnTo>
                    <a:pt x="717" y="48"/>
                  </a:lnTo>
                  <a:lnTo>
                    <a:pt x="2" y="95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1" name="Freeform 63"/>
            <p:cNvSpPr>
              <a:spLocks/>
            </p:cNvSpPr>
            <p:nvPr/>
          </p:nvSpPr>
          <p:spPr bwMode="auto">
            <a:xfrm>
              <a:off x="5281" y="6344"/>
              <a:ext cx="715" cy="10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713" y="109"/>
                </a:cxn>
                <a:cxn ang="0">
                  <a:pos x="715" y="60"/>
                </a:cxn>
                <a:cxn ang="0">
                  <a:pos x="2" y="0"/>
                </a:cxn>
                <a:cxn ang="0">
                  <a:pos x="0" y="48"/>
                </a:cxn>
              </a:cxnLst>
              <a:rect l="0" t="0" r="r" b="b"/>
              <a:pathLst>
                <a:path w="715" h="109">
                  <a:moveTo>
                    <a:pt x="0" y="48"/>
                  </a:moveTo>
                  <a:lnTo>
                    <a:pt x="713" y="109"/>
                  </a:lnTo>
                  <a:lnTo>
                    <a:pt x="715" y="60"/>
                  </a:lnTo>
                  <a:lnTo>
                    <a:pt x="2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2" name="Freeform 64"/>
            <p:cNvSpPr>
              <a:spLocks/>
            </p:cNvSpPr>
            <p:nvPr/>
          </p:nvSpPr>
          <p:spPr bwMode="auto">
            <a:xfrm>
              <a:off x="5945" y="6398"/>
              <a:ext cx="715" cy="5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713" y="0"/>
                </a:cxn>
                <a:cxn ang="0">
                  <a:pos x="715" y="49"/>
                </a:cxn>
                <a:cxn ang="0">
                  <a:pos x="2" y="55"/>
                </a:cxn>
                <a:cxn ang="0">
                  <a:pos x="0" y="6"/>
                </a:cxn>
              </a:cxnLst>
              <a:rect l="0" t="0" r="r" b="b"/>
              <a:pathLst>
                <a:path w="715" h="55">
                  <a:moveTo>
                    <a:pt x="0" y="6"/>
                  </a:moveTo>
                  <a:lnTo>
                    <a:pt x="713" y="0"/>
                  </a:lnTo>
                  <a:lnTo>
                    <a:pt x="715" y="49"/>
                  </a:lnTo>
                  <a:lnTo>
                    <a:pt x="2" y="5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3" name="Freeform 65"/>
            <p:cNvSpPr>
              <a:spLocks/>
            </p:cNvSpPr>
            <p:nvPr/>
          </p:nvSpPr>
          <p:spPr bwMode="auto">
            <a:xfrm>
              <a:off x="6610" y="6388"/>
              <a:ext cx="715" cy="5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713" y="0"/>
                </a:cxn>
                <a:cxn ang="0">
                  <a:pos x="715" y="49"/>
                </a:cxn>
                <a:cxn ang="0">
                  <a:pos x="2" y="59"/>
                </a:cxn>
                <a:cxn ang="0">
                  <a:pos x="0" y="10"/>
                </a:cxn>
              </a:cxnLst>
              <a:rect l="0" t="0" r="r" b="b"/>
              <a:pathLst>
                <a:path w="715" h="59">
                  <a:moveTo>
                    <a:pt x="0" y="10"/>
                  </a:moveTo>
                  <a:lnTo>
                    <a:pt x="713" y="0"/>
                  </a:lnTo>
                  <a:lnTo>
                    <a:pt x="715" y="49"/>
                  </a:lnTo>
                  <a:lnTo>
                    <a:pt x="2" y="5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4" name="Freeform 66"/>
            <p:cNvSpPr>
              <a:spLocks/>
            </p:cNvSpPr>
            <p:nvPr/>
          </p:nvSpPr>
          <p:spPr bwMode="auto">
            <a:xfrm>
              <a:off x="7275" y="6342"/>
              <a:ext cx="715" cy="9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13" y="0"/>
                </a:cxn>
                <a:cxn ang="0">
                  <a:pos x="715" y="48"/>
                </a:cxn>
                <a:cxn ang="0">
                  <a:pos x="2" y="95"/>
                </a:cxn>
                <a:cxn ang="0">
                  <a:pos x="0" y="46"/>
                </a:cxn>
              </a:cxnLst>
              <a:rect l="0" t="0" r="r" b="b"/>
              <a:pathLst>
                <a:path w="715" h="95">
                  <a:moveTo>
                    <a:pt x="0" y="46"/>
                  </a:moveTo>
                  <a:lnTo>
                    <a:pt x="713" y="0"/>
                  </a:lnTo>
                  <a:lnTo>
                    <a:pt x="715" y="48"/>
                  </a:lnTo>
                  <a:lnTo>
                    <a:pt x="2" y="95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5" name="Freeform 67"/>
            <p:cNvSpPr>
              <a:spLocks/>
            </p:cNvSpPr>
            <p:nvPr/>
          </p:nvSpPr>
          <p:spPr bwMode="auto">
            <a:xfrm>
              <a:off x="7939" y="6293"/>
              <a:ext cx="717" cy="97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715" y="0"/>
                </a:cxn>
                <a:cxn ang="0">
                  <a:pos x="717" y="49"/>
                </a:cxn>
                <a:cxn ang="0">
                  <a:pos x="2" y="97"/>
                </a:cxn>
                <a:cxn ang="0">
                  <a:pos x="0" y="49"/>
                </a:cxn>
              </a:cxnLst>
              <a:rect l="0" t="0" r="r" b="b"/>
              <a:pathLst>
                <a:path w="717" h="97">
                  <a:moveTo>
                    <a:pt x="0" y="49"/>
                  </a:moveTo>
                  <a:lnTo>
                    <a:pt x="715" y="0"/>
                  </a:lnTo>
                  <a:lnTo>
                    <a:pt x="717" y="49"/>
                  </a:lnTo>
                  <a:lnTo>
                    <a:pt x="2" y="97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6" name="Freeform 68"/>
            <p:cNvSpPr>
              <a:spLocks/>
            </p:cNvSpPr>
            <p:nvPr/>
          </p:nvSpPr>
          <p:spPr bwMode="auto">
            <a:xfrm>
              <a:off x="8606" y="6275"/>
              <a:ext cx="715" cy="6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713" y="0"/>
                </a:cxn>
                <a:cxn ang="0">
                  <a:pos x="715" y="49"/>
                </a:cxn>
                <a:cxn ang="0">
                  <a:pos x="2" y="67"/>
                </a:cxn>
                <a:cxn ang="0">
                  <a:pos x="0" y="18"/>
                </a:cxn>
              </a:cxnLst>
              <a:rect l="0" t="0" r="r" b="b"/>
              <a:pathLst>
                <a:path w="715" h="67">
                  <a:moveTo>
                    <a:pt x="0" y="18"/>
                  </a:moveTo>
                  <a:lnTo>
                    <a:pt x="713" y="0"/>
                  </a:lnTo>
                  <a:lnTo>
                    <a:pt x="715" y="49"/>
                  </a:lnTo>
                  <a:lnTo>
                    <a:pt x="2" y="67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7" name="Freeform 69"/>
            <p:cNvSpPr>
              <a:spLocks/>
            </p:cNvSpPr>
            <p:nvPr/>
          </p:nvSpPr>
          <p:spPr bwMode="auto">
            <a:xfrm>
              <a:off x="9270" y="6235"/>
              <a:ext cx="716" cy="89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714" y="0"/>
                </a:cxn>
                <a:cxn ang="0">
                  <a:pos x="716" y="48"/>
                </a:cxn>
                <a:cxn ang="0">
                  <a:pos x="3" y="89"/>
                </a:cxn>
                <a:cxn ang="0">
                  <a:pos x="0" y="40"/>
                </a:cxn>
              </a:cxnLst>
              <a:rect l="0" t="0" r="r" b="b"/>
              <a:pathLst>
                <a:path w="716" h="89">
                  <a:moveTo>
                    <a:pt x="0" y="40"/>
                  </a:moveTo>
                  <a:lnTo>
                    <a:pt x="714" y="0"/>
                  </a:lnTo>
                  <a:lnTo>
                    <a:pt x="716" y="48"/>
                  </a:lnTo>
                  <a:lnTo>
                    <a:pt x="3" y="89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8" name="Freeform 70"/>
            <p:cNvSpPr>
              <a:spLocks/>
            </p:cNvSpPr>
            <p:nvPr/>
          </p:nvSpPr>
          <p:spPr bwMode="auto">
            <a:xfrm>
              <a:off x="650" y="6612"/>
              <a:ext cx="9311" cy="35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329" y="173"/>
                </a:cxn>
                <a:cxn ang="0">
                  <a:pos x="658" y="125"/>
                </a:cxn>
                <a:cxn ang="0">
                  <a:pos x="988" y="42"/>
                </a:cxn>
                <a:cxn ang="0">
                  <a:pos x="1317" y="25"/>
                </a:cxn>
                <a:cxn ang="0">
                  <a:pos x="1646" y="34"/>
                </a:cxn>
                <a:cxn ang="0">
                  <a:pos x="1975" y="38"/>
                </a:cxn>
                <a:cxn ang="0">
                  <a:pos x="2305" y="32"/>
                </a:cxn>
                <a:cxn ang="0">
                  <a:pos x="2634" y="35"/>
                </a:cxn>
                <a:cxn ang="0">
                  <a:pos x="2963" y="37"/>
                </a:cxn>
                <a:cxn ang="0">
                  <a:pos x="3292" y="43"/>
                </a:cxn>
                <a:cxn ang="0">
                  <a:pos x="3621" y="35"/>
                </a:cxn>
                <a:cxn ang="0">
                  <a:pos x="3951" y="23"/>
                </a:cxn>
                <a:cxn ang="0">
                  <a:pos x="4280" y="12"/>
                </a:cxn>
                <a:cxn ang="0">
                  <a:pos x="4609" y="0"/>
                </a:cxn>
              </a:cxnLst>
              <a:rect l="0" t="0" r="r" b="b"/>
              <a:pathLst>
                <a:path w="4609" h="173">
                  <a:moveTo>
                    <a:pt x="0" y="173"/>
                  </a:moveTo>
                  <a:lnTo>
                    <a:pt x="329" y="173"/>
                  </a:lnTo>
                  <a:lnTo>
                    <a:pt x="658" y="125"/>
                  </a:lnTo>
                  <a:lnTo>
                    <a:pt x="988" y="42"/>
                  </a:lnTo>
                  <a:lnTo>
                    <a:pt x="1317" y="25"/>
                  </a:lnTo>
                  <a:lnTo>
                    <a:pt x="1646" y="34"/>
                  </a:lnTo>
                  <a:lnTo>
                    <a:pt x="1975" y="38"/>
                  </a:lnTo>
                  <a:lnTo>
                    <a:pt x="2305" y="32"/>
                  </a:lnTo>
                  <a:lnTo>
                    <a:pt x="2634" y="35"/>
                  </a:lnTo>
                  <a:lnTo>
                    <a:pt x="2963" y="37"/>
                  </a:lnTo>
                  <a:lnTo>
                    <a:pt x="3292" y="43"/>
                  </a:lnTo>
                  <a:lnTo>
                    <a:pt x="3621" y="35"/>
                  </a:lnTo>
                  <a:lnTo>
                    <a:pt x="3951" y="23"/>
                  </a:lnTo>
                  <a:lnTo>
                    <a:pt x="4280" y="12"/>
                  </a:lnTo>
                  <a:lnTo>
                    <a:pt x="4609" y="0"/>
                  </a:lnTo>
                </a:path>
              </a:pathLst>
            </a:custGeom>
            <a:noFill/>
            <a:ln w="3048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9" name="Freeform 71"/>
            <p:cNvSpPr>
              <a:spLocks/>
            </p:cNvSpPr>
            <p:nvPr/>
          </p:nvSpPr>
          <p:spPr bwMode="auto">
            <a:xfrm>
              <a:off x="650" y="6243"/>
              <a:ext cx="9311" cy="755"/>
            </a:xfrm>
            <a:custGeom>
              <a:avLst/>
              <a:gdLst/>
              <a:ahLst/>
              <a:cxnLst>
                <a:cxn ang="0">
                  <a:pos x="0" y="374"/>
                </a:cxn>
                <a:cxn ang="0">
                  <a:pos x="329" y="289"/>
                </a:cxn>
                <a:cxn ang="0">
                  <a:pos x="658" y="259"/>
                </a:cxn>
                <a:cxn ang="0">
                  <a:pos x="988" y="133"/>
                </a:cxn>
                <a:cxn ang="0">
                  <a:pos x="1317" y="145"/>
                </a:cxn>
                <a:cxn ang="0">
                  <a:pos x="1646" y="279"/>
                </a:cxn>
                <a:cxn ang="0">
                  <a:pos x="1975" y="229"/>
                </a:cxn>
                <a:cxn ang="0">
                  <a:pos x="2305" y="219"/>
                </a:cxn>
                <a:cxn ang="0">
                  <a:pos x="2634" y="223"/>
                </a:cxn>
                <a:cxn ang="0">
                  <a:pos x="2963" y="188"/>
                </a:cxn>
                <a:cxn ang="0">
                  <a:pos x="3292" y="149"/>
                </a:cxn>
                <a:cxn ang="0">
                  <a:pos x="3621" y="129"/>
                </a:cxn>
                <a:cxn ang="0">
                  <a:pos x="3951" y="102"/>
                </a:cxn>
                <a:cxn ang="0">
                  <a:pos x="4280" y="32"/>
                </a:cxn>
                <a:cxn ang="0">
                  <a:pos x="4609" y="0"/>
                </a:cxn>
              </a:cxnLst>
              <a:rect l="0" t="0" r="r" b="b"/>
              <a:pathLst>
                <a:path w="4609" h="374">
                  <a:moveTo>
                    <a:pt x="0" y="374"/>
                  </a:moveTo>
                  <a:lnTo>
                    <a:pt x="329" y="289"/>
                  </a:lnTo>
                  <a:lnTo>
                    <a:pt x="658" y="259"/>
                  </a:lnTo>
                  <a:lnTo>
                    <a:pt x="988" y="133"/>
                  </a:lnTo>
                  <a:lnTo>
                    <a:pt x="1317" y="145"/>
                  </a:lnTo>
                  <a:lnTo>
                    <a:pt x="1646" y="279"/>
                  </a:lnTo>
                  <a:lnTo>
                    <a:pt x="1975" y="229"/>
                  </a:lnTo>
                  <a:lnTo>
                    <a:pt x="2305" y="219"/>
                  </a:lnTo>
                  <a:lnTo>
                    <a:pt x="2634" y="223"/>
                  </a:lnTo>
                  <a:lnTo>
                    <a:pt x="2963" y="188"/>
                  </a:lnTo>
                  <a:lnTo>
                    <a:pt x="3292" y="149"/>
                  </a:lnTo>
                  <a:lnTo>
                    <a:pt x="3621" y="129"/>
                  </a:lnTo>
                  <a:lnTo>
                    <a:pt x="3951" y="102"/>
                  </a:lnTo>
                  <a:lnTo>
                    <a:pt x="4280" y="32"/>
                  </a:lnTo>
                  <a:lnTo>
                    <a:pt x="4609" y="0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0" name="Freeform 72"/>
            <p:cNvSpPr>
              <a:spLocks/>
            </p:cNvSpPr>
            <p:nvPr/>
          </p:nvSpPr>
          <p:spPr bwMode="auto">
            <a:xfrm>
              <a:off x="650" y="6596"/>
              <a:ext cx="9311" cy="412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29" y="177"/>
                </a:cxn>
                <a:cxn ang="0">
                  <a:pos x="658" y="124"/>
                </a:cxn>
                <a:cxn ang="0">
                  <a:pos x="988" y="27"/>
                </a:cxn>
                <a:cxn ang="0">
                  <a:pos x="1317" y="58"/>
                </a:cxn>
                <a:cxn ang="0">
                  <a:pos x="1646" y="98"/>
                </a:cxn>
                <a:cxn ang="0">
                  <a:pos x="1975" y="87"/>
                </a:cxn>
                <a:cxn ang="0">
                  <a:pos x="2305" y="87"/>
                </a:cxn>
                <a:cxn ang="0">
                  <a:pos x="2634" y="94"/>
                </a:cxn>
                <a:cxn ang="0">
                  <a:pos x="2963" y="82"/>
                </a:cxn>
                <a:cxn ang="0">
                  <a:pos x="3292" y="66"/>
                </a:cxn>
                <a:cxn ang="0">
                  <a:pos x="3621" y="47"/>
                </a:cxn>
                <a:cxn ang="0">
                  <a:pos x="3951" y="36"/>
                </a:cxn>
                <a:cxn ang="0">
                  <a:pos x="4280" y="14"/>
                </a:cxn>
                <a:cxn ang="0">
                  <a:pos x="4609" y="0"/>
                </a:cxn>
              </a:cxnLst>
              <a:rect l="0" t="0" r="r" b="b"/>
              <a:pathLst>
                <a:path w="4609" h="204">
                  <a:moveTo>
                    <a:pt x="0" y="204"/>
                  </a:moveTo>
                  <a:lnTo>
                    <a:pt x="329" y="177"/>
                  </a:lnTo>
                  <a:lnTo>
                    <a:pt x="658" y="124"/>
                  </a:lnTo>
                  <a:lnTo>
                    <a:pt x="988" y="27"/>
                  </a:lnTo>
                  <a:lnTo>
                    <a:pt x="1317" y="58"/>
                  </a:lnTo>
                  <a:lnTo>
                    <a:pt x="1646" y="98"/>
                  </a:lnTo>
                  <a:lnTo>
                    <a:pt x="1975" y="87"/>
                  </a:lnTo>
                  <a:lnTo>
                    <a:pt x="2305" y="87"/>
                  </a:lnTo>
                  <a:lnTo>
                    <a:pt x="2634" y="94"/>
                  </a:lnTo>
                  <a:lnTo>
                    <a:pt x="2963" y="82"/>
                  </a:lnTo>
                  <a:lnTo>
                    <a:pt x="3292" y="66"/>
                  </a:lnTo>
                  <a:lnTo>
                    <a:pt x="3621" y="47"/>
                  </a:lnTo>
                  <a:lnTo>
                    <a:pt x="3951" y="36"/>
                  </a:lnTo>
                  <a:lnTo>
                    <a:pt x="4280" y="14"/>
                  </a:lnTo>
                  <a:lnTo>
                    <a:pt x="46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1" name="Freeform 73"/>
            <p:cNvSpPr>
              <a:spLocks/>
            </p:cNvSpPr>
            <p:nvPr/>
          </p:nvSpPr>
          <p:spPr bwMode="auto">
            <a:xfrm>
              <a:off x="650" y="6990"/>
              <a:ext cx="97" cy="5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7" y="0"/>
                </a:cxn>
                <a:cxn ang="0">
                  <a:pos x="97" y="49"/>
                </a:cxn>
                <a:cxn ang="0">
                  <a:pos x="0" y="51"/>
                </a:cxn>
                <a:cxn ang="0">
                  <a:pos x="0" y="2"/>
                </a:cxn>
              </a:cxnLst>
              <a:rect l="0" t="0" r="r" b="b"/>
              <a:pathLst>
                <a:path w="97" h="51">
                  <a:moveTo>
                    <a:pt x="0" y="2"/>
                  </a:moveTo>
                  <a:lnTo>
                    <a:pt x="97" y="0"/>
                  </a:lnTo>
                  <a:lnTo>
                    <a:pt x="97" y="49"/>
                  </a:lnTo>
                  <a:lnTo>
                    <a:pt x="0" y="5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2" name="Freeform 74"/>
            <p:cNvSpPr>
              <a:spLocks/>
            </p:cNvSpPr>
            <p:nvPr/>
          </p:nvSpPr>
          <p:spPr bwMode="auto">
            <a:xfrm>
              <a:off x="939" y="6980"/>
              <a:ext cx="99" cy="5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7" y="0"/>
                </a:cxn>
                <a:cxn ang="0">
                  <a:pos x="99" y="49"/>
                </a:cxn>
                <a:cxn ang="0">
                  <a:pos x="2" y="53"/>
                </a:cxn>
                <a:cxn ang="0">
                  <a:pos x="0" y="4"/>
                </a:cxn>
              </a:cxnLst>
              <a:rect l="0" t="0" r="r" b="b"/>
              <a:pathLst>
                <a:path w="99" h="53">
                  <a:moveTo>
                    <a:pt x="0" y="4"/>
                  </a:moveTo>
                  <a:lnTo>
                    <a:pt x="97" y="0"/>
                  </a:lnTo>
                  <a:lnTo>
                    <a:pt x="99" y="49"/>
                  </a:lnTo>
                  <a:lnTo>
                    <a:pt x="2" y="5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3" name="Freeform 75"/>
            <p:cNvSpPr>
              <a:spLocks/>
            </p:cNvSpPr>
            <p:nvPr/>
          </p:nvSpPr>
          <p:spPr bwMode="auto">
            <a:xfrm>
              <a:off x="1230" y="6972"/>
              <a:ext cx="85" cy="5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3" y="0"/>
                </a:cxn>
                <a:cxn ang="0">
                  <a:pos x="85" y="49"/>
                </a:cxn>
                <a:cxn ang="0">
                  <a:pos x="2" y="51"/>
                </a:cxn>
                <a:cxn ang="0">
                  <a:pos x="0" y="2"/>
                </a:cxn>
              </a:cxnLst>
              <a:rect l="0" t="0" r="r" b="b"/>
              <a:pathLst>
                <a:path w="85" h="51">
                  <a:moveTo>
                    <a:pt x="0" y="2"/>
                  </a:moveTo>
                  <a:lnTo>
                    <a:pt x="83" y="0"/>
                  </a:lnTo>
                  <a:lnTo>
                    <a:pt x="85" y="49"/>
                  </a:lnTo>
                  <a:lnTo>
                    <a:pt x="2" y="5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4" name="Freeform 76"/>
            <p:cNvSpPr>
              <a:spLocks/>
            </p:cNvSpPr>
            <p:nvPr/>
          </p:nvSpPr>
          <p:spPr bwMode="auto">
            <a:xfrm>
              <a:off x="1311" y="6970"/>
              <a:ext cx="20" cy="5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4" y="0"/>
                </a:cxn>
                <a:cxn ang="0">
                  <a:pos x="20" y="49"/>
                </a:cxn>
                <a:cxn ang="0">
                  <a:pos x="6" y="51"/>
                </a:cxn>
                <a:cxn ang="0">
                  <a:pos x="0" y="2"/>
                </a:cxn>
              </a:cxnLst>
              <a:rect l="0" t="0" r="r" b="b"/>
              <a:pathLst>
                <a:path w="20" h="51">
                  <a:moveTo>
                    <a:pt x="0" y="2"/>
                  </a:moveTo>
                  <a:lnTo>
                    <a:pt x="14" y="0"/>
                  </a:lnTo>
                  <a:lnTo>
                    <a:pt x="20" y="49"/>
                  </a:lnTo>
                  <a:lnTo>
                    <a:pt x="6" y="5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5" name="Freeform 77"/>
            <p:cNvSpPr>
              <a:spLocks/>
            </p:cNvSpPr>
            <p:nvPr/>
          </p:nvSpPr>
          <p:spPr bwMode="auto">
            <a:xfrm>
              <a:off x="1521" y="6950"/>
              <a:ext cx="99" cy="5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7" y="0"/>
                </a:cxn>
                <a:cxn ang="0">
                  <a:pos x="99" y="48"/>
                </a:cxn>
                <a:cxn ang="0">
                  <a:pos x="2" y="54"/>
                </a:cxn>
                <a:cxn ang="0">
                  <a:pos x="0" y="6"/>
                </a:cxn>
              </a:cxnLst>
              <a:rect l="0" t="0" r="r" b="b"/>
              <a:pathLst>
                <a:path w="99" h="54">
                  <a:moveTo>
                    <a:pt x="0" y="6"/>
                  </a:moveTo>
                  <a:lnTo>
                    <a:pt x="97" y="0"/>
                  </a:lnTo>
                  <a:lnTo>
                    <a:pt x="99" y="48"/>
                  </a:lnTo>
                  <a:lnTo>
                    <a:pt x="2" y="5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6" name="Freeform 78"/>
            <p:cNvSpPr>
              <a:spLocks/>
            </p:cNvSpPr>
            <p:nvPr/>
          </p:nvSpPr>
          <p:spPr bwMode="auto">
            <a:xfrm>
              <a:off x="1812" y="6928"/>
              <a:ext cx="99" cy="5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7" y="0"/>
                </a:cxn>
                <a:cxn ang="0">
                  <a:pos x="99" y="48"/>
                </a:cxn>
                <a:cxn ang="0">
                  <a:pos x="2" y="54"/>
                </a:cxn>
                <a:cxn ang="0">
                  <a:pos x="0" y="6"/>
                </a:cxn>
              </a:cxnLst>
              <a:rect l="0" t="0" r="r" b="b"/>
              <a:pathLst>
                <a:path w="99" h="54">
                  <a:moveTo>
                    <a:pt x="0" y="6"/>
                  </a:moveTo>
                  <a:lnTo>
                    <a:pt x="97" y="0"/>
                  </a:lnTo>
                  <a:lnTo>
                    <a:pt x="99" y="48"/>
                  </a:lnTo>
                  <a:lnTo>
                    <a:pt x="2" y="5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7" name="Freeform 79"/>
            <p:cNvSpPr>
              <a:spLocks/>
            </p:cNvSpPr>
            <p:nvPr/>
          </p:nvSpPr>
          <p:spPr bwMode="auto">
            <a:xfrm>
              <a:off x="2099" y="6885"/>
              <a:ext cx="105" cy="6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97" y="0"/>
                </a:cxn>
                <a:cxn ang="0">
                  <a:pos x="105" y="49"/>
                </a:cxn>
                <a:cxn ang="0">
                  <a:pos x="8" y="65"/>
                </a:cxn>
                <a:cxn ang="0">
                  <a:pos x="0" y="16"/>
                </a:cxn>
              </a:cxnLst>
              <a:rect l="0" t="0" r="r" b="b"/>
              <a:pathLst>
                <a:path w="105" h="65">
                  <a:moveTo>
                    <a:pt x="0" y="16"/>
                  </a:moveTo>
                  <a:lnTo>
                    <a:pt x="97" y="0"/>
                  </a:lnTo>
                  <a:lnTo>
                    <a:pt x="105" y="49"/>
                  </a:lnTo>
                  <a:lnTo>
                    <a:pt x="8" y="6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8" name="Freeform 80"/>
            <p:cNvSpPr>
              <a:spLocks/>
            </p:cNvSpPr>
            <p:nvPr/>
          </p:nvSpPr>
          <p:spPr bwMode="auto">
            <a:xfrm>
              <a:off x="2388" y="6835"/>
              <a:ext cx="103" cy="6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95" y="0"/>
                </a:cxn>
                <a:cxn ang="0">
                  <a:pos x="103" y="48"/>
                </a:cxn>
                <a:cxn ang="0">
                  <a:pos x="8" y="64"/>
                </a:cxn>
                <a:cxn ang="0">
                  <a:pos x="0" y="16"/>
                </a:cxn>
              </a:cxnLst>
              <a:rect l="0" t="0" r="r" b="b"/>
              <a:pathLst>
                <a:path w="103" h="64">
                  <a:moveTo>
                    <a:pt x="0" y="16"/>
                  </a:moveTo>
                  <a:lnTo>
                    <a:pt x="95" y="0"/>
                  </a:lnTo>
                  <a:lnTo>
                    <a:pt x="103" y="48"/>
                  </a:lnTo>
                  <a:lnTo>
                    <a:pt x="8" y="6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9" name="Freeform 81"/>
            <p:cNvSpPr>
              <a:spLocks/>
            </p:cNvSpPr>
            <p:nvPr/>
          </p:nvSpPr>
          <p:spPr bwMode="auto">
            <a:xfrm>
              <a:off x="2679" y="6806"/>
              <a:ext cx="97" cy="5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7" y="0"/>
                </a:cxn>
                <a:cxn ang="0">
                  <a:pos x="97" y="49"/>
                </a:cxn>
                <a:cxn ang="0">
                  <a:pos x="0" y="51"/>
                </a:cxn>
                <a:cxn ang="0">
                  <a:pos x="0" y="2"/>
                </a:cxn>
              </a:cxnLst>
              <a:rect l="0" t="0" r="r" b="b"/>
              <a:pathLst>
                <a:path w="97" h="51">
                  <a:moveTo>
                    <a:pt x="0" y="2"/>
                  </a:moveTo>
                  <a:lnTo>
                    <a:pt x="97" y="0"/>
                  </a:lnTo>
                  <a:lnTo>
                    <a:pt x="97" y="49"/>
                  </a:lnTo>
                  <a:lnTo>
                    <a:pt x="0" y="5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0" name="Freeform 82"/>
            <p:cNvSpPr>
              <a:spLocks/>
            </p:cNvSpPr>
            <p:nvPr/>
          </p:nvSpPr>
          <p:spPr bwMode="auto">
            <a:xfrm>
              <a:off x="2970" y="6804"/>
              <a:ext cx="97" cy="5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7" y="0"/>
                </a:cxn>
                <a:cxn ang="0">
                  <a:pos x="97" y="49"/>
                </a:cxn>
                <a:cxn ang="0">
                  <a:pos x="0" y="51"/>
                </a:cxn>
                <a:cxn ang="0">
                  <a:pos x="0" y="2"/>
                </a:cxn>
              </a:cxnLst>
              <a:rect l="0" t="0" r="r" b="b"/>
              <a:pathLst>
                <a:path w="97" h="51">
                  <a:moveTo>
                    <a:pt x="0" y="2"/>
                  </a:moveTo>
                  <a:lnTo>
                    <a:pt x="97" y="0"/>
                  </a:lnTo>
                  <a:lnTo>
                    <a:pt x="97" y="49"/>
                  </a:lnTo>
                  <a:lnTo>
                    <a:pt x="0" y="5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1" name="Rectangle 83"/>
            <p:cNvSpPr>
              <a:spLocks noChangeArrowheads="1"/>
            </p:cNvSpPr>
            <p:nvPr/>
          </p:nvSpPr>
          <p:spPr bwMode="auto">
            <a:xfrm>
              <a:off x="3261" y="6802"/>
              <a:ext cx="50" cy="4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2" name="Freeform 84"/>
            <p:cNvSpPr>
              <a:spLocks/>
            </p:cNvSpPr>
            <p:nvPr/>
          </p:nvSpPr>
          <p:spPr bwMode="auto">
            <a:xfrm>
              <a:off x="3311" y="6802"/>
              <a:ext cx="49" cy="5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9" y="2"/>
                </a:cxn>
                <a:cxn ang="0">
                  <a:pos x="46" y="51"/>
                </a:cxn>
                <a:cxn ang="0">
                  <a:pos x="0" y="49"/>
                </a:cxn>
                <a:cxn ang="0">
                  <a:pos x="2" y="0"/>
                </a:cxn>
              </a:cxnLst>
              <a:rect l="0" t="0" r="r" b="b"/>
              <a:pathLst>
                <a:path w="49" h="51">
                  <a:moveTo>
                    <a:pt x="2" y="0"/>
                  </a:moveTo>
                  <a:lnTo>
                    <a:pt x="49" y="2"/>
                  </a:lnTo>
                  <a:lnTo>
                    <a:pt x="46" y="51"/>
                  </a:lnTo>
                  <a:lnTo>
                    <a:pt x="0" y="4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3" name="Freeform 85"/>
            <p:cNvSpPr>
              <a:spLocks/>
            </p:cNvSpPr>
            <p:nvPr/>
          </p:nvSpPr>
          <p:spPr bwMode="auto">
            <a:xfrm>
              <a:off x="3551" y="6812"/>
              <a:ext cx="99" cy="5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99" y="4"/>
                </a:cxn>
                <a:cxn ang="0">
                  <a:pos x="97" y="53"/>
                </a:cxn>
                <a:cxn ang="0">
                  <a:pos x="0" y="49"/>
                </a:cxn>
                <a:cxn ang="0">
                  <a:pos x="2" y="0"/>
                </a:cxn>
              </a:cxnLst>
              <a:rect l="0" t="0" r="r" b="b"/>
              <a:pathLst>
                <a:path w="99" h="53">
                  <a:moveTo>
                    <a:pt x="2" y="0"/>
                  </a:moveTo>
                  <a:lnTo>
                    <a:pt x="99" y="4"/>
                  </a:lnTo>
                  <a:lnTo>
                    <a:pt x="97" y="53"/>
                  </a:lnTo>
                  <a:lnTo>
                    <a:pt x="0" y="4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4" name="Freeform 86"/>
            <p:cNvSpPr>
              <a:spLocks/>
            </p:cNvSpPr>
            <p:nvPr/>
          </p:nvSpPr>
          <p:spPr bwMode="auto">
            <a:xfrm>
              <a:off x="3842" y="6823"/>
              <a:ext cx="99" cy="5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99" y="4"/>
                </a:cxn>
                <a:cxn ang="0">
                  <a:pos x="97" y="52"/>
                </a:cxn>
                <a:cxn ang="0">
                  <a:pos x="0" y="48"/>
                </a:cxn>
                <a:cxn ang="0">
                  <a:pos x="2" y="0"/>
                </a:cxn>
              </a:cxnLst>
              <a:rect l="0" t="0" r="r" b="b"/>
              <a:pathLst>
                <a:path w="99" h="52">
                  <a:moveTo>
                    <a:pt x="2" y="0"/>
                  </a:moveTo>
                  <a:lnTo>
                    <a:pt x="99" y="4"/>
                  </a:lnTo>
                  <a:lnTo>
                    <a:pt x="97" y="52"/>
                  </a:lnTo>
                  <a:lnTo>
                    <a:pt x="0" y="4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5" name="Rectangle 87"/>
            <p:cNvSpPr>
              <a:spLocks noChangeArrowheads="1"/>
            </p:cNvSpPr>
            <p:nvPr/>
          </p:nvSpPr>
          <p:spPr bwMode="auto">
            <a:xfrm>
              <a:off x="4133" y="6829"/>
              <a:ext cx="97" cy="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6" name="Rectangle 88"/>
            <p:cNvSpPr>
              <a:spLocks noChangeArrowheads="1"/>
            </p:cNvSpPr>
            <p:nvPr/>
          </p:nvSpPr>
          <p:spPr bwMode="auto">
            <a:xfrm>
              <a:off x="4424" y="6829"/>
              <a:ext cx="97" cy="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7" name="Freeform 89"/>
            <p:cNvSpPr>
              <a:spLocks/>
            </p:cNvSpPr>
            <p:nvPr/>
          </p:nvSpPr>
          <p:spPr bwMode="auto">
            <a:xfrm>
              <a:off x="4713" y="6823"/>
              <a:ext cx="99" cy="5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7" y="0"/>
                </a:cxn>
                <a:cxn ang="0">
                  <a:pos x="99" y="48"/>
                </a:cxn>
                <a:cxn ang="0">
                  <a:pos x="2" y="52"/>
                </a:cxn>
                <a:cxn ang="0">
                  <a:pos x="0" y="4"/>
                </a:cxn>
              </a:cxnLst>
              <a:rect l="0" t="0" r="r" b="b"/>
              <a:pathLst>
                <a:path w="99" h="52">
                  <a:moveTo>
                    <a:pt x="0" y="4"/>
                  </a:moveTo>
                  <a:lnTo>
                    <a:pt x="97" y="0"/>
                  </a:lnTo>
                  <a:lnTo>
                    <a:pt x="99" y="48"/>
                  </a:lnTo>
                  <a:lnTo>
                    <a:pt x="2" y="5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8" name="Freeform 90"/>
            <p:cNvSpPr>
              <a:spLocks/>
            </p:cNvSpPr>
            <p:nvPr/>
          </p:nvSpPr>
          <p:spPr bwMode="auto">
            <a:xfrm>
              <a:off x="5004" y="6814"/>
              <a:ext cx="99" cy="5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97" y="0"/>
                </a:cxn>
                <a:cxn ang="0">
                  <a:pos x="99" y="49"/>
                </a:cxn>
                <a:cxn ang="0">
                  <a:pos x="2" y="53"/>
                </a:cxn>
                <a:cxn ang="0">
                  <a:pos x="0" y="5"/>
                </a:cxn>
              </a:cxnLst>
              <a:rect l="0" t="0" r="r" b="b"/>
              <a:pathLst>
                <a:path w="99" h="53">
                  <a:moveTo>
                    <a:pt x="0" y="5"/>
                  </a:moveTo>
                  <a:lnTo>
                    <a:pt x="97" y="0"/>
                  </a:lnTo>
                  <a:lnTo>
                    <a:pt x="99" y="49"/>
                  </a:lnTo>
                  <a:lnTo>
                    <a:pt x="2" y="5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59" name="Rectangle 91"/>
            <p:cNvSpPr>
              <a:spLocks noChangeArrowheads="1"/>
            </p:cNvSpPr>
            <p:nvPr/>
          </p:nvSpPr>
          <p:spPr bwMode="auto">
            <a:xfrm>
              <a:off x="5297" y="6808"/>
              <a:ext cx="10" cy="4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0" name="Freeform 92"/>
            <p:cNvSpPr>
              <a:spLocks/>
            </p:cNvSpPr>
            <p:nvPr/>
          </p:nvSpPr>
          <p:spPr bwMode="auto">
            <a:xfrm>
              <a:off x="5307" y="6808"/>
              <a:ext cx="89" cy="5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9" y="2"/>
                </a:cxn>
                <a:cxn ang="0">
                  <a:pos x="87" y="51"/>
                </a:cxn>
                <a:cxn ang="0">
                  <a:pos x="0" y="49"/>
                </a:cxn>
                <a:cxn ang="0">
                  <a:pos x="2" y="0"/>
                </a:cxn>
              </a:cxnLst>
              <a:rect l="0" t="0" r="r" b="b"/>
              <a:pathLst>
                <a:path w="89" h="51">
                  <a:moveTo>
                    <a:pt x="2" y="0"/>
                  </a:moveTo>
                  <a:lnTo>
                    <a:pt x="89" y="2"/>
                  </a:lnTo>
                  <a:lnTo>
                    <a:pt x="87" y="51"/>
                  </a:lnTo>
                  <a:lnTo>
                    <a:pt x="0" y="4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1" name="Freeform 93"/>
            <p:cNvSpPr>
              <a:spLocks/>
            </p:cNvSpPr>
            <p:nvPr/>
          </p:nvSpPr>
          <p:spPr bwMode="auto">
            <a:xfrm>
              <a:off x="5588" y="6814"/>
              <a:ext cx="97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2"/>
                </a:cxn>
                <a:cxn ang="0">
                  <a:pos x="97" y="5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97" h="51">
                  <a:moveTo>
                    <a:pt x="0" y="0"/>
                  </a:moveTo>
                  <a:lnTo>
                    <a:pt x="97" y="2"/>
                  </a:lnTo>
                  <a:lnTo>
                    <a:pt x="97" y="51"/>
                  </a:lnTo>
                  <a:lnTo>
                    <a:pt x="0" y="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2" name="Freeform 94"/>
            <p:cNvSpPr>
              <a:spLocks/>
            </p:cNvSpPr>
            <p:nvPr/>
          </p:nvSpPr>
          <p:spPr bwMode="auto">
            <a:xfrm>
              <a:off x="5879" y="6821"/>
              <a:ext cx="95" cy="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95" y="2"/>
                </a:cxn>
                <a:cxn ang="0">
                  <a:pos x="93" y="50"/>
                </a:cxn>
                <a:cxn ang="0">
                  <a:pos x="0" y="48"/>
                </a:cxn>
                <a:cxn ang="0">
                  <a:pos x="2" y="0"/>
                </a:cxn>
              </a:cxnLst>
              <a:rect l="0" t="0" r="r" b="b"/>
              <a:pathLst>
                <a:path w="95" h="50">
                  <a:moveTo>
                    <a:pt x="2" y="0"/>
                  </a:moveTo>
                  <a:lnTo>
                    <a:pt x="95" y="2"/>
                  </a:lnTo>
                  <a:lnTo>
                    <a:pt x="93" y="50"/>
                  </a:lnTo>
                  <a:lnTo>
                    <a:pt x="0" y="4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3" name="Rectangle 95"/>
            <p:cNvSpPr>
              <a:spLocks noChangeArrowheads="1"/>
            </p:cNvSpPr>
            <p:nvPr/>
          </p:nvSpPr>
          <p:spPr bwMode="auto">
            <a:xfrm>
              <a:off x="5972" y="6823"/>
              <a:ext cx="4" cy="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4" name="Rectangle 96"/>
            <p:cNvSpPr>
              <a:spLocks noChangeArrowheads="1"/>
            </p:cNvSpPr>
            <p:nvPr/>
          </p:nvSpPr>
          <p:spPr bwMode="auto">
            <a:xfrm>
              <a:off x="6170" y="6821"/>
              <a:ext cx="97" cy="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5" name="Freeform 97"/>
            <p:cNvSpPr>
              <a:spLocks/>
            </p:cNvSpPr>
            <p:nvPr/>
          </p:nvSpPr>
          <p:spPr bwMode="auto">
            <a:xfrm>
              <a:off x="6460" y="6816"/>
              <a:ext cx="97" cy="5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97" y="0"/>
                </a:cxn>
                <a:cxn ang="0">
                  <a:pos x="97" y="49"/>
                </a:cxn>
                <a:cxn ang="0">
                  <a:pos x="0" y="51"/>
                </a:cxn>
                <a:cxn ang="0">
                  <a:pos x="0" y="3"/>
                </a:cxn>
              </a:cxnLst>
              <a:rect l="0" t="0" r="r" b="b"/>
              <a:pathLst>
                <a:path w="97" h="51">
                  <a:moveTo>
                    <a:pt x="0" y="3"/>
                  </a:moveTo>
                  <a:lnTo>
                    <a:pt x="97" y="0"/>
                  </a:lnTo>
                  <a:lnTo>
                    <a:pt x="97" y="49"/>
                  </a:lnTo>
                  <a:lnTo>
                    <a:pt x="0" y="5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6" name="Rectangle 98"/>
            <p:cNvSpPr>
              <a:spLocks noChangeArrowheads="1"/>
            </p:cNvSpPr>
            <p:nvPr/>
          </p:nvSpPr>
          <p:spPr bwMode="auto">
            <a:xfrm>
              <a:off x="6751" y="6814"/>
              <a:ext cx="97" cy="4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7" name="Freeform 99"/>
            <p:cNvSpPr>
              <a:spLocks/>
            </p:cNvSpPr>
            <p:nvPr/>
          </p:nvSpPr>
          <p:spPr bwMode="auto">
            <a:xfrm>
              <a:off x="7042" y="6810"/>
              <a:ext cx="97" cy="5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7" y="0"/>
                </a:cxn>
                <a:cxn ang="0">
                  <a:pos x="97" y="49"/>
                </a:cxn>
                <a:cxn ang="0">
                  <a:pos x="0" y="51"/>
                </a:cxn>
                <a:cxn ang="0">
                  <a:pos x="0" y="2"/>
                </a:cxn>
              </a:cxnLst>
              <a:rect l="0" t="0" r="r" b="b"/>
              <a:pathLst>
                <a:path w="97" h="51">
                  <a:moveTo>
                    <a:pt x="0" y="2"/>
                  </a:moveTo>
                  <a:lnTo>
                    <a:pt x="97" y="0"/>
                  </a:lnTo>
                  <a:lnTo>
                    <a:pt x="97" y="49"/>
                  </a:lnTo>
                  <a:lnTo>
                    <a:pt x="0" y="5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8" name="Freeform 100"/>
            <p:cNvSpPr>
              <a:spLocks/>
            </p:cNvSpPr>
            <p:nvPr/>
          </p:nvSpPr>
          <p:spPr bwMode="auto">
            <a:xfrm>
              <a:off x="7331" y="6802"/>
              <a:ext cx="99" cy="5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7" y="0"/>
                </a:cxn>
                <a:cxn ang="0">
                  <a:pos x="99" y="49"/>
                </a:cxn>
                <a:cxn ang="0">
                  <a:pos x="2" y="53"/>
                </a:cxn>
                <a:cxn ang="0">
                  <a:pos x="0" y="4"/>
                </a:cxn>
              </a:cxnLst>
              <a:rect l="0" t="0" r="r" b="b"/>
              <a:pathLst>
                <a:path w="99" h="53">
                  <a:moveTo>
                    <a:pt x="0" y="4"/>
                  </a:moveTo>
                  <a:lnTo>
                    <a:pt x="97" y="0"/>
                  </a:lnTo>
                  <a:lnTo>
                    <a:pt x="99" y="49"/>
                  </a:lnTo>
                  <a:lnTo>
                    <a:pt x="2" y="5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69" name="Freeform 101"/>
            <p:cNvSpPr>
              <a:spLocks/>
            </p:cNvSpPr>
            <p:nvPr/>
          </p:nvSpPr>
          <p:spPr bwMode="auto">
            <a:xfrm>
              <a:off x="7622" y="6790"/>
              <a:ext cx="99" cy="5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7" y="0"/>
                </a:cxn>
                <a:cxn ang="0">
                  <a:pos x="99" y="49"/>
                </a:cxn>
                <a:cxn ang="0">
                  <a:pos x="2" y="53"/>
                </a:cxn>
                <a:cxn ang="0">
                  <a:pos x="0" y="4"/>
                </a:cxn>
              </a:cxnLst>
              <a:rect l="0" t="0" r="r" b="b"/>
              <a:pathLst>
                <a:path w="99" h="53">
                  <a:moveTo>
                    <a:pt x="0" y="4"/>
                  </a:moveTo>
                  <a:lnTo>
                    <a:pt x="97" y="0"/>
                  </a:lnTo>
                  <a:lnTo>
                    <a:pt x="99" y="49"/>
                  </a:lnTo>
                  <a:lnTo>
                    <a:pt x="2" y="5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0" name="Freeform 102"/>
            <p:cNvSpPr>
              <a:spLocks/>
            </p:cNvSpPr>
            <p:nvPr/>
          </p:nvSpPr>
          <p:spPr bwMode="auto">
            <a:xfrm>
              <a:off x="7913" y="6778"/>
              <a:ext cx="52" cy="5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0" y="0"/>
                </a:cxn>
                <a:cxn ang="0">
                  <a:pos x="52" y="49"/>
                </a:cxn>
                <a:cxn ang="0">
                  <a:pos x="2" y="51"/>
                </a:cxn>
                <a:cxn ang="0">
                  <a:pos x="0" y="2"/>
                </a:cxn>
              </a:cxnLst>
              <a:rect l="0" t="0" r="r" b="b"/>
              <a:pathLst>
                <a:path w="52" h="51">
                  <a:moveTo>
                    <a:pt x="0" y="2"/>
                  </a:moveTo>
                  <a:lnTo>
                    <a:pt x="50" y="0"/>
                  </a:lnTo>
                  <a:lnTo>
                    <a:pt x="52" y="49"/>
                  </a:lnTo>
                  <a:lnTo>
                    <a:pt x="2" y="5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1" name="Freeform 103"/>
            <p:cNvSpPr>
              <a:spLocks/>
            </p:cNvSpPr>
            <p:nvPr/>
          </p:nvSpPr>
          <p:spPr bwMode="auto">
            <a:xfrm>
              <a:off x="7963" y="6776"/>
              <a:ext cx="49" cy="5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7" y="0"/>
                </a:cxn>
                <a:cxn ang="0">
                  <a:pos x="49" y="49"/>
                </a:cxn>
                <a:cxn ang="0">
                  <a:pos x="2" y="51"/>
                </a:cxn>
                <a:cxn ang="0">
                  <a:pos x="0" y="2"/>
                </a:cxn>
              </a:cxnLst>
              <a:rect l="0" t="0" r="r" b="b"/>
              <a:pathLst>
                <a:path w="49" h="51">
                  <a:moveTo>
                    <a:pt x="0" y="2"/>
                  </a:moveTo>
                  <a:lnTo>
                    <a:pt x="47" y="0"/>
                  </a:lnTo>
                  <a:lnTo>
                    <a:pt x="49" y="49"/>
                  </a:lnTo>
                  <a:lnTo>
                    <a:pt x="2" y="5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2" name="Freeform 104"/>
            <p:cNvSpPr>
              <a:spLocks/>
            </p:cNvSpPr>
            <p:nvPr/>
          </p:nvSpPr>
          <p:spPr bwMode="auto">
            <a:xfrm>
              <a:off x="8204" y="6768"/>
              <a:ext cx="99" cy="5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7" y="0"/>
                </a:cxn>
                <a:cxn ang="0">
                  <a:pos x="99" y="48"/>
                </a:cxn>
                <a:cxn ang="0">
                  <a:pos x="2" y="53"/>
                </a:cxn>
                <a:cxn ang="0">
                  <a:pos x="0" y="4"/>
                </a:cxn>
              </a:cxnLst>
              <a:rect l="0" t="0" r="r" b="b"/>
              <a:pathLst>
                <a:path w="99" h="53">
                  <a:moveTo>
                    <a:pt x="0" y="4"/>
                  </a:moveTo>
                  <a:lnTo>
                    <a:pt x="97" y="0"/>
                  </a:lnTo>
                  <a:lnTo>
                    <a:pt x="99" y="48"/>
                  </a:lnTo>
                  <a:lnTo>
                    <a:pt x="2" y="5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3" name="Freeform 105"/>
            <p:cNvSpPr>
              <a:spLocks/>
            </p:cNvSpPr>
            <p:nvPr/>
          </p:nvSpPr>
          <p:spPr bwMode="auto">
            <a:xfrm>
              <a:off x="8497" y="6762"/>
              <a:ext cx="97" cy="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7" y="0"/>
                </a:cxn>
                <a:cxn ang="0">
                  <a:pos x="97" y="48"/>
                </a:cxn>
                <a:cxn ang="0">
                  <a:pos x="0" y="50"/>
                </a:cxn>
                <a:cxn ang="0">
                  <a:pos x="0" y="2"/>
                </a:cxn>
              </a:cxnLst>
              <a:rect l="0" t="0" r="r" b="b"/>
              <a:pathLst>
                <a:path w="97" h="50">
                  <a:moveTo>
                    <a:pt x="0" y="2"/>
                  </a:moveTo>
                  <a:lnTo>
                    <a:pt x="97" y="0"/>
                  </a:lnTo>
                  <a:lnTo>
                    <a:pt x="97" y="48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4" name="Freeform 106"/>
            <p:cNvSpPr>
              <a:spLocks/>
            </p:cNvSpPr>
            <p:nvPr/>
          </p:nvSpPr>
          <p:spPr bwMode="auto">
            <a:xfrm>
              <a:off x="8786" y="6748"/>
              <a:ext cx="99" cy="5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7" y="0"/>
                </a:cxn>
                <a:cxn ang="0">
                  <a:pos x="99" y="48"/>
                </a:cxn>
                <a:cxn ang="0">
                  <a:pos x="2" y="52"/>
                </a:cxn>
                <a:cxn ang="0">
                  <a:pos x="0" y="4"/>
                </a:cxn>
              </a:cxnLst>
              <a:rect l="0" t="0" r="r" b="b"/>
              <a:pathLst>
                <a:path w="99" h="52">
                  <a:moveTo>
                    <a:pt x="0" y="4"/>
                  </a:moveTo>
                  <a:lnTo>
                    <a:pt x="97" y="0"/>
                  </a:lnTo>
                  <a:lnTo>
                    <a:pt x="99" y="48"/>
                  </a:lnTo>
                  <a:lnTo>
                    <a:pt x="2" y="5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5" name="Freeform 107"/>
            <p:cNvSpPr>
              <a:spLocks/>
            </p:cNvSpPr>
            <p:nvPr/>
          </p:nvSpPr>
          <p:spPr bwMode="auto">
            <a:xfrm>
              <a:off x="9077" y="6732"/>
              <a:ext cx="99" cy="5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7" y="0"/>
                </a:cxn>
                <a:cxn ang="0">
                  <a:pos x="99" y="48"/>
                </a:cxn>
                <a:cxn ang="0">
                  <a:pos x="2" y="54"/>
                </a:cxn>
                <a:cxn ang="0">
                  <a:pos x="0" y="6"/>
                </a:cxn>
              </a:cxnLst>
              <a:rect l="0" t="0" r="r" b="b"/>
              <a:pathLst>
                <a:path w="99" h="54">
                  <a:moveTo>
                    <a:pt x="0" y="6"/>
                  </a:moveTo>
                  <a:lnTo>
                    <a:pt x="97" y="0"/>
                  </a:lnTo>
                  <a:lnTo>
                    <a:pt x="99" y="48"/>
                  </a:lnTo>
                  <a:lnTo>
                    <a:pt x="2" y="5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6" name="Freeform 108"/>
            <p:cNvSpPr>
              <a:spLocks/>
            </p:cNvSpPr>
            <p:nvPr/>
          </p:nvSpPr>
          <p:spPr bwMode="auto">
            <a:xfrm>
              <a:off x="9367" y="6720"/>
              <a:ext cx="99" cy="5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7" y="0"/>
                </a:cxn>
                <a:cxn ang="0">
                  <a:pos x="99" y="48"/>
                </a:cxn>
                <a:cxn ang="0">
                  <a:pos x="2" y="52"/>
                </a:cxn>
                <a:cxn ang="0">
                  <a:pos x="0" y="4"/>
                </a:cxn>
              </a:cxnLst>
              <a:rect l="0" t="0" r="r" b="b"/>
              <a:pathLst>
                <a:path w="99" h="52">
                  <a:moveTo>
                    <a:pt x="0" y="4"/>
                  </a:moveTo>
                  <a:lnTo>
                    <a:pt x="97" y="0"/>
                  </a:lnTo>
                  <a:lnTo>
                    <a:pt x="99" y="48"/>
                  </a:lnTo>
                  <a:lnTo>
                    <a:pt x="2" y="5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7" name="Freeform 109"/>
            <p:cNvSpPr>
              <a:spLocks/>
            </p:cNvSpPr>
            <p:nvPr/>
          </p:nvSpPr>
          <p:spPr bwMode="auto">
            <a:xfrm>
              <a:off x="9658" y="6709"/>
              <a:ext cx="99" cy="5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7" y="0"/>
                </a:cxn>
                <a:cxn ang="0">
                  <a:pos x="99" y="49"/>
                </a:cxn>
                <a:cxn ang="0">
                  <a:pos x="2" y="53"/>
                </a:cxn>
                <a:cxn ang="0">
                  <a:pos x="0" y="4"/>
                </a:cxn>
              </a:cxnLst>
              <a:rect l="0" t="0" r="r" b="b"/>
              <a:pathLst>
                <a:path w="99" h="53">
                  <a:moveTo>
                    <a:pt x="0" y="4"/>
                  </a:moveTo>
                  <a:lnTo>
                    <a:pt x="97" y="0"/>
                  </a:lnTo>
                  <a:lnTo>
                    <a:pt x="99" y="49"/>
                  </a:lnTo>
                  <a:lnTo>
                    <a:pt x="2" y="5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8" name="Rectangle 110"/>
            <p:cNvSpPr>
              <a:spLocks noChangeArrowheads="1"/>
            </p:cNvSpPr>
            <p:nvPr/>
          </p:nvSpPr>
          <p:spPr bwMode="auto">
            <a:xfrm>
              <a:off x="9951" y="6703"/>
              <a:ext cx="10" cy="4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9" name="Freeform 111"/>
            <p:cNvSpPr>
              <a:spLocks/>
            </p:cNvSpPr>
            <p:nvPr/>
          </p:nvSpPr>
          <p:spPr bwMode="auto">
            <a:xfrm>
              <a:off x="650" y="6703"/>
              <a:ext cx="9311" cy="309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329" y="132"/>
                </a:cxn>
                <a:cxn ang="0">
                  <a:pos x="658" y="113"/>
                </a:cxn>
                <a:cxn ang="0">
                  <a:pos x="988" y="56"/>
                </a:cxn>
                <a:cxn ang="0">
                  <a:pos x="1317" y="56"/>
                </a:cxn>
                <a:cxn ang="0">
                  <a:pos x="1646" y="84"/>
                </a:cxn>
                <a:cxn ang="0">
                  <a:pos x="1975" y="77"/>
                </a:cxn>
                <a:cxn ang="0">
                  <a:pos x="2305" y="66"/>
                </a:cxn>
                <a:cxn ang="0">
                  <a:pos x="2634" y="69"/>
                </a:cxn>
                <a:cxn ang="0">
                  <a:pos x="2963" y="61"/>
                </a:cxn>
                <a:cxn ang="0">
                  <a:pos x="3292" y="52"/>
                </a:cxn>
                <a:cxn ang="0">
                  <a:pos x="3621" y="38"/>
                </a:cxn>
                <a:cxn ang="0">
                  <a:pos x="3951" y="25"/>
                </a:cxn>
                <a:cxn ang="0">
                  <a:pos x="4280" y="9"/>
                </a:cxn>
                <a:cxn ang="0">
                  <a:pos x="4609" y="0"/>
                </a:cxn>
              </a:cxnLst>
              <a:rect l="0" t="0" r="r" b="b"/>
              <a:pathLst>
                <a:path w="4609" h="153">
                  <a:moveTo>
                    <a:pt x="0" y="153"/>
                  </a:moveTo>
                  <a:lnTo>
                    <a:pt x="329" y="132"/>
                  </a:lnTo>
                  <a:lnTo>
                    <a:pt x="658" y="113"/>
                  </a:lnTo>
                  <a:lnTo>
                    <a:pt x="988" y="56"/>
                  </a:lnTo>
                  <a:lnTo>
                    <a:pt x="1317" y="56"/>
                  </a:lnTo>
                  <a:lnTo>
                    <a:pt x="1646" y="84"/>
                  </a:lnTo>
                  <a:lnTo>
                    <a:pt x="1975" y="77"/>
                  </a:lnTo>
                  <a:lnTo>
                    <a:pt x="2305" y="66"/>
                  </a:lnTo>
                  <a:lnTo>
                    <a:pt x="2634" y="69"/>
                  </a:lnTo>
                  <a:lnTo>
                    <a:pt x="2963" y="61"/>
                  </a:lnTo>
                  <a:lnTo>
                    <a:pt x="3292" y="52"/>
                  </a:lnTo>
                  <a:lnTo>
                    <a:pt x="3621" y="38"/>
                  </a:lnTo>
                  <a:lnTo>
                    <a:pt x="3951" y="25"/>
                  </a:lnTo>
                  <a:lnTo>
                    <a:pt x="4280" y="9"/>
                  </a:lnTo>
                  <a:lnTo>
                    <a:pt x="460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0" name="Freeform 112"/>
            <p:cNvSpPr>
              <a:spLocks/>
            </p:cNvSpPr>
            <p:nvPr/>
          </p:nvSpPr>
          <p:spPr bwMode="auto">
            <a:xfrm>
              <a:off x="648" y="6972"/>
              <a:ext cx="229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27" y="0"/>
                </a:cxn>
                <a:cxn ang="0">
                  <a:pos x="229" y="32"/>
                </a:cxn>
                <a:cxn ang="0">
                  <a:pos x="2" y="51"/>
                </a:cxn>
                <a:cxn ang="0">
                  <a:pos x="0" y="18"/>
                </a:cxn>
              </a:cxnLst>
              <a:rect l="0" t="0" r="r" b="b"/>
              <a:pathLst>
                <a:path w="229" h="51">
                  <a:moveTo>
                    <a:pt x="0" y="18"/>
                  </a:moveTo>
                  <a:lnTo>
                    <a:pt x="227" y="0"/>
                  </a:lnTo>
                  <a:lnTo>
                    <a:pt x="229" y="32"/>
                  </a:lnTo>
                  <a:lnTo>
                    <a:pt x="2" y="51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1" name="Freeform 113"/>
            <p:cNvSpPr>
              <a:spLocks/>
            </p:cNvSpPr>
            <p:nvPr/>
          </p:nvSpPr>
          <p:spPr bwMode="auto">
            <a:xfrm>
              <a:off x="1002" y="6944"/>
              <a:ext cx="228" cy="5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26" y="0"/>
                </a:cxn>
                <a:cxn ang="0">
                  <a:pos x="228" y="32"/>
                </a:cxn>
                <a:cxn ang="0">
                  <a:pos x="2" y="50"/>
                </a:cxn>
                <a:cxn ang="0">
                  <a:pos x="0" y="18"/>
                </a:cxn>
              </a:cxnLst>
              <a:rect l="0" t="0" r="r" b="b"/>
              <a:pathLst>
                <a:path w="228" h="50">
                  <a:moveTo>
                    <a:pt x="0" y="18"/>
                  </a:moveTo>
                  <a:lnTo>
                    <a:pt x="226" y="0"/>
                  </a:lnTo>
                  <a:lnTo>
                    <a:pt x="228" y="32"/>
                  </a:lnTo>
                  <a:lnTo>
                    <a:pt x="2" y="5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2" name="Freeform 114"/>
            <p:cNvSpPr>
              <a:spLocks/>
            </p:cNvSpPr>
            <p:nvPr/>
          </p:nvSpPr>
          <p:spPr bwMode="auto">
            <a:xfrm>
              <a:off x="1360" y="6930"/>
              <a:ext cx="226" cy="3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26" y="0"/>
                </a:cxn>
                <a:cxn ang="0">
                  <a:pos x="226" y="32"/>
                </a:cxn>
                <a:cxn ang="0">
                  <a:pos x="0" y="38"/>
                </a:cxn>
                <a:cxn ang="0">
                  <a:pos x="0" y="6"/>
                </a:cxn>
              </a:cxnLst>
              <a:rect l="0" t="0" r="r" b="b"/>
              <a:pathLst>
                <a:path w="226" h="38">
                  <a:moveTo>
                    <a:pt x="0" y="6"/>
                  </a:moveTo>
                  <a:lnTo>
                    <a:pt x="226" y="0"/>
                  </a:lnTo>
                  <a:lnTo>
                    <a:pt x="226" y="32"/>
                  </a:lnTo>
                  <a:lnTo>
                    <a:pt x="0" y="3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3" name="Freeform 115"/>
            <p:cNvSpPr>
              <a:spLocks/>
            </p:cNvSpPr>
            <p:nvPr/>
          </p:nvSpPr>
          <p:spPr bwMode="auto">
            <a:xfrm>
              <a:off x="1715" y="6918"/>
              <a:ext cx="226" cy="3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26" y="0"/>
                </a:cxn>
                <a:cxn ang="0">
                  <a:pos x="226" y="32"/>
                </a:cxn>
                <a:cxn ang="0">
                  <a:pos x="0" y="38"/>
                </a:cxn>
                <a:cxn ang="0">
                  <a:pos x="0" y="6"/>
                </a:cxn>
              </a:cxnLst>
              <a:rect l="0" t="0" r="r" b="b"/>
              <a:pathLst>
                <a:path w="226" h="38">
                  <a:moveTo>
                    <a:pt x="0" y="6"/>
                  </a:moveTo>
                  <a:lnTo>
                    <a:pt x="226" y="0"/>
                  </a:lnTo>
                  <a:lnTo>
                    <a:pt x="226" y="32"/>
                  </a:lnTo>
                  <a:lnTo>
                    <a:pt x="0" y="3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4" name="Freeform 116"/>
            <p:cNvSpPr>
              <a:spLocks/>
            </p:cNvSpPr>
            <p:nvPr/>
          </p:nvSpPr>
          <p:spPr bwMode="auto">
            <a:xfrm>
              <a:off x="2069" y="6877"/>
              <a:ext cx="228" cy="5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24" y="0"/>
                </a:cxn>
                <a:cxn ang="0">
                  <a:pos x="228" y="32"/>
                </a:cxn>
                <a:cxn ang="0">
                  <a:pos x="4" y="59"/>
                </a:cxn>
                <a:cxn ang="0">
                  <a:pos x="0" y="26"/>
                </a:cxn>
              </a:cxnLst>
              <a:rect l="0" t="0" r="r" b="b"/>
              <a:pathLst>
                <a:path w="228" h="59">
                  <a:moveTo>
                    <a:pt x="0" y="26"/>
                  </a:moveTo>
                  <a:lnTo>
                    <a:pt x="224" y="0"/>
                  </a:lnTo>
                  <a:lnTo>
                    <a:pt x="228" y="32"/>
                  </a:lnTo>
                  <a:lnTo>
                    <a:pt x="4" y="59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5" name="Freeform 117"/>
            <p:cNvSpPr>
              <a:spLocks/>
            </p:cNvSpPr>
            <p:nvPr/>
          </p:nvSpPr>
          <p:spPr bwMode="auto">
            <a:xfrm>
              <a:off x="2422" y="6833"/>
              <a:ext cx="226" cy="6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22" y="0"/>
                </a:cxn>
                <a:cxn ang="0">
                  <a:pos x="226" y="32"/>
                </a:cxn>
                <a:cxn ang="0">
                  <a:pos x="4" y="60"/>
                </a:cxn>
                <a:cxn ang="0">
                  <a:pos x="0" y="28"/>
                </a:cxn>
              </a:cxnLst>
              <a:rect l="0" t="0" r="r" b="b"/>
              <a:pathLst>
                <a:path w="226" h="60">
                  <a:moveTo>
                    <a:pt x="0" y="28"/>
                  </a:moveTo>
                  <a:lnTo>
                    <a:pt x="222" y="0"/>
                  </a:lnTo>
                  <a:lnTo>
                    <a:pt x="226" y="32"/>
                  </a:lnTo>
                  <a:lnTo>
                    <a:pt x="4" y="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6" name="Rectangle 118"/>
            <p:cNvSpPr>
              <a:spLocks noChangeArrowheads="1"/>
            </p:cNvSpPr>
            <p:nvPr/>
          </p:nvSpPr>
          <p:spPr bwMode="auto">
            <a:xfrm>
              <a:off x="2646" y="6833"/>
              <a:ext cx="2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7" name="Freeform 119"/>
            <p:cNvSpPr>
              <a:spLocks/>
            </p:cNvSpPr>
            <p:nvPr/>
          </p:nvSpPr>
          <p:spPr bwMode="auto">
            <a:xfrm>
              <a:off x="2778" y="6833"/>
              <a:ext cx="22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2"/>
                </a:cxn>
                <a:cxn ang="0">
                  <a:pos x="226" y="34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226" h="34">
                  <a:moveTo>
                    <a:pt x="0" y="0"/>
                  </a:moveTo>
                  <a:lnTo>
                    <a:pt x="226" y="2"/>
                  </a:lnTo>
                  <a:lnTo>
                    <a:pt x="226" y="34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8" name="Rectangle 120"/>
            <p:cNvSpPr>
              <a:spLocks noChangeArrowheads="1"/>
            </p:cNvSpPr>
            <p:nvPr/>
          </p:nvSpPr>
          <p:spPr bwMode="auto">
            <a:xfrm>
              <a:off x="3133" y="6835"/>
              <a:ext cx="178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89" name="Freeform 121"/>
            <p:cNvSpPr>
              <a:spLocks/>
            </p:cNvSpPr>
            <p:nvPr/>
          </p:nvSpPr>
          <p:spPr bwMode="auto">
            <a:xfrm>
              <a:off x="3311" y="6835"/>
              <a:ext cx="51" cy="3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1" y="2"/>
                </a:cxn>
                <a:cxn ang="0">
                  <a:pos x="49" y="34"/>
                </a:cxn>
                <a:cxn ang="0">
                  <a:pos x="0" y="32"/>
                </a:cxn>
                <a:cxn ang="0">
                  <a:pos x="2" y="0"/>
                </a:cxn>
              </a:cxnLst>
              <a:rect l="0" t="0" r="r" b="b"/>
              <a:pathLst>
                <a:path w="51" h="34">
                  <a:moveTo>
                    <a:pt x="2" y="0"/>
                  </a:moveTo>
                  <a:lnTo>
                    <a:pt x="51" y="2"/>
                  </a:lnTo>
                  <a:lnTo>
                    <a:pt x="49" y="34"/>
                  </a:lnTo>
                  <a:lnTo>
                    <a:pt x="0" y="3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0" name="Freeform 122"/>
            <p:cNvSpPr>
              <a:spLocks/>
            </p:cNvSpPr>
            <p:nvPr/>
          </p:nvSpPr>
          <p:spPr bwMode="auto">
            <a:xfrm>
              <a:off x="3489" y="6845"/>
              <a:ext cx="228" cy="4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28" y="10"/>
                </a:cxn>
                <a:cxn ang="0">
                  <a:pos x="226" y="42"/>
                </a:cxn>
                <a:cxn ang="0">
                  <a:pos x="0" y="32"/>
                </a:cxn>
                <a:cxn ang="0">
                  <a:pos x="2" y="0"/>
                </a:cxn>
              </a:cxnLst>
              <a:rect l="0" t="0" r="r" b="b"/>
              <a:pathLst>
                <a:path w="228" h="42">
                  <a:moveTo>
                    <a:pt x="2" y="0"/>
                  </a:moveTo>
                  <a:lnTo>
                    <a:pt x="228" y="10"/>
                  </a:lnTo>
                  <a:lnTo>
                    <a:pt x="226" y="42"/>
                  </a:lnTo>
                  <a:lnTo>
                    <a:pt x="0" y="3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1" name="Freeform 123"/>
            <p:cNvSpPr>
              <a:spLocks/>
            </p:cNvSpPr>
            <p:nvPr/>
          </p:nvSpPr>
          <p:spPr bwMode="auto">
            <a:xfrm>
              <a:off x="3844" y="6863"/>
              <a:ext cx="134" cy="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4" y="6"/>
                </a:cxn>
                <a:cxn ang="0">
                  <a:pos x="132" y="38"/>
                </a:cxn>
                <a:cxn ang="0">
                  <a:pos x="0" y="32"/>
                </a:cxn>
                <a:cxn ang="0">
                  <a:pos x="2" y="0"/>
                </a:cxn>
              </a:cxnLst>
              <a:rect l="0" t="0" r="r" b="b"/>
              <a:pathLst>
                <a:path w="134" h="38">
                  <a:moveTo>
                    <a:pt x="2" y="0"/>
                  </a:moveTo>
                  <a:lnTo>
                    <a:pt x="134" y="6"/>
                  </a:lnTo>
                  <a:lnTo>
                    <a:pt x="132" y="38"/>
                  </a:lnTo>
                  <a:lnTo>
                    <a:pt x="0" y="3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2" name="Freeform 124"/>
            <p:cNvSpPr>
              <a:spLocks/>
            </p:cNvSpPr>
            <p:nvPr/>
          </p:nvSpPr>
          <p:spPr bwMode="auto">
            <a:xfrm>
              <a:off x="3976" y="6867"/>
              <a:ext cx="95" cy="3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5" y="0"/>
                </a:cxn>
                <a:cxn ang="0">
                  <a:pos x="95" y="32"/>
                </a:cxn>
                <a:cxn ang="0">
                  <a:pos x="0" y="34"/>
                </a:cxn>
                <a:cxn ang="0">
                  <a:pos x="0" y="2"/>
                </a:cxn>
              </a:cxnLst>
              <a:rect l="0" t="0" r="r" b="b"/>
              <a:pathLst>
                <a:path w="95" h="34">
                  <a:moveTo>
                    <a:pt x="0" y="2"/>
                  </a:moveTo>
                  <a:lnTo>
                    <a:pt x="95" y="0"/>
                  </a:lnTo>
                  <a:lnTo>
                    <a:pt x="95" y="32"/>
                  </a:lnTo>
                  <a:lnTo>
                    <a:pt x="0" y="3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3" name="Freeform 125"/>
            <p:cNvSpPr>
              <a:spLocks/>
            </p:cNvSpPr>
            <p:nvPr/>
          </p:nvSpPr>
          <p:spPr bwMode="auto">
            <a:xfrm>
              <a:off x="4198" y="6855"/>
              <a:ext cx="228" cy="4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26" y="0"/>
                </a:cxn>
                <a:cxn ang="0">
                  <a:pos x="228" y="32"/>
                </a:cxn>
                <a:cxn ang="0">
                  <a:pos x="2" y="40"/>
                </a:cxn>
                <a:cxn ang="0">
                  <a:pos x="0" y="8"/>
                </a:cxn>
              </a:cxnLst>
              <a:rect l="0" t="0" r="r" b="b"/>
              <a:pathLst>
                <a:path w="228" h="40">
                  <a:moveTo>
                    <a:pt x="0" y="8"/>
                  </a:moveTo>
                  <a:lnTo>
                    <a:pt x="226" y="0"/>
                  </a:lnTo>
                  <a:lnTo>
                    <a:pt x="228" y="32"/>
                  </a:lnTo>
                  <a:lnTo>
                    <a:pt x="2" y="4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4" name="Freeform 126"/>
            <p:cNvSpPr>
              <a:spLocks/>
            </p:cNvSpPr>
            <p:nvPr/>
          </p:nvSpPr>
          <p:spPr bwMode="auto">
            <a:xfrm>
              <a:off x="4555" y="6849"/>
              <a:ext cx="85" cy="3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5" y="0"/>
                </a:cxn>
                <a:cxn ang="0">
                  <a:pos x="85" y="32"/>
                </a:cxn>
                <a:cxn ang="0">
                  <a:pos x="0" y="34"/>
                </a:cxn>
                <a:cxn ang="0">
                  <a:pos x="0" y="2"/>
                </a:cxn>
              </a:cxnLst>
              <a:rect l="0" t="0" r="r" b="b"/>
              <a:pathLst>
                <a:path w="85" h="34">
                  <a:moveTo>
                    <a:pt x="0" y="2"/>
                  </a:moveTo>
                  <a:lnTo>
                    <a:pt x="85" y="0"/>
                  </a:lnTo>
                  <a:lnTo>
                    <a:pt x="85" y="32"/>
                  </a:lnTo>
                  <a:lnTo>
                    <a:pt x="0" y="3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5" name="Rectangle 127"/>
            <p:cNvSpPr>
              <a:spLocks noChangeArrowheads="1"/>
            </p:cNvSpPr>
            <p:nvPr/>
          </p:nvSpPr>
          <p:spPr bwMode="auto">
            <a:xfrm>
              <a:off x="4640" y="6849"/>
              <a:ext cx="142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6" name="Freeform 128"/>
            <p:cNvSpPr>
              <a:spLocks/>
            </p:cNvSpPr>
            <p:nvPr/>
          </p:nvSpPr>
          <p:spPr bwMode="auto">
            <a:xfrm>
              <a:off x="4911" y="6849"/>
              <a:ext cx="22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2"/>
                </a:cxn>
                <a:cxn ang="0">
                  <a:pos x="226" y="34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226" h="34">
                  <a:moveTo>
                    <a:pt x="0" y="0"/>
                  </a:moveTo>
                  <a:lnTo>
                    <a:pt x="226" y="2"/>
                  </a:lnTo>
                  <a:lnTo>
                    <a:pt x="226" y="34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7" name="Rectangle 129"/>
            <p:cNvSpPr>
              <a:spLocks noChangeArrowheads="1"/>
            </p:cNvSpPr>
            <p:nvPr/>
          </p:nvSpPr>
          <p:spPr bwMode="auto">
            <a:xfrm>
              <a:off x="5267" y="6851"/>
              <a:ext cx="40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8" name="Freeform 130"/>
            <p:cNvSpPr>
              <a:spLocks/>
            </p:cNvSpPr>
            <p:nvPr/>
          </p:nvSpPr>
          <p:spPr bwMode="auto">
            <a:xfrm>
              <a:off x="5307" y="6851"/>
              <a:ext cx="18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2"/>
                </a:cxn>
                <a:cxn ang="0">
                  <a:pos x="186" y="34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186" h="34">
                  <a:moveTo>
                    <a:pt x="0" y="0"/>
                  </a:moveTo>
                  <a:lnTo>
                    <a:pt x="186" y="2"/>
                  </a:lnTo>
                  <a:lnTo>
                    <a:pt x="186" y="34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99" name="Freeform 131"/>
            <p:cNvSpPr>
              <a:spLocks/>
            </p:cNvSpPr>
            <p:nvPr/>
          </p:nvSpPr>
          <p:spPr bwMode="auto">
            <a:xfrm>
              <a:off x="5622" y="6855"/>
              <a:ext cx="226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2"/>
                </a:cxn>
                <a:cxn ang="0">
                  <a:pos x="226" y="34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226" h="34">
                  <a:moveTo>
                    <a:pt x="0" y="0"/>
                  </a:moveTo>
                  <a:lnTo>
                    <a:pt x="226" y="2"/>
                  </a:lnTo>
                  <a:lnTo>
                    <a:pt x="226" y="34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0" name="Freeform 132"/>
            <p:cNvSpPr>
              <a:spLocks/>
            </p:cNvSpPr>
            <p:nvPr/>
          </p:nvSpPr>
          <p:spPr bwMode="auto">
            <a:xfrm>
              <a:off x="5978" y="6855"/>
              <a:ext cx="226" cy="3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26" y="0"/>
                </a:cxn>
                <a:cxn ang="0">
                  <a:pos x="226" y="32"/>
                </a:cxn>
                <a:cxn ang="0">
                  <a:pos x="0" y="36"/>
                </a:cxn>
                <a:cxn ang="0">
                  <a:pos x="0" y="4"/>
                </a:cxn>
              </a:cxnLst>
              <a:rect l="0" t="0" r="r" b="b"/>
              <a:pathLst>
                <a:path w="226" h="36">
                  <a:moveTo>
                    <a:pt x="0" y="4"/>
                  </a:moveTo>
                  <a:lnTo>
                    <a:pt x="226" y="0"/>
                  </a:lnTo>
                  <a:lnTo>
                    <a:pt x="226" y="32"/>
                  </a:lnTo>
                  <a:lnTo>
                    <a:pt x="0" y="3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1" name="Freeform 133"/>
            <p:cNvSpPr>
              <a:spLocks/>
            </p:cNvSpPr>
            <p:nvPr/>
          </p:nvSpPr>
          <p:spPr bwMode="auto">
            <a:xfrm>
              <a:off x="6333" y="6851"/>
              <a:ext cx="226" cy="3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26" y="0"/>
                </a:cxn>
                <a:cxn ang="0">
                  <a:pos x="226" y="32"/>
                </a:cxn>
                <a:cxn ang="0">
                  <a:pos x="0" y="34"/>
                </a:cxn>
                <a:cxn ang="0">
                  <a:pos x="0" y="2"/>
                </a:cxn>
              </a:cxnLst>
              <a:rect l="0" t="0" r="r" b="b"/>
              <a:pathLst>
                <a:path w="226" h="34">
                  <a:moveTo>
                    <a:pt x="0" y="2"/>
                  </a:moveTo>
                  <a:lnTo>
                    <a:pt x="226" y="0"/>
                  </a:lnTo>
                  <a:lnTo>
                    <a:pt x="226" y="32"/>
                  </a:lnTo>
                  <a:lnTo>
                    <a:pt x="0" y="3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2" name="Freeform 134"/>
            <p:cNvSpPr>
              <a:spLocks/>
            </p:cNvSpPr>
            <p:nvPr/>
          </p:nvSpPr>
          <p:spPr bwMode="auto">
            <a:xfrm>
              <a:off x="6689" y="6847"/>
              <a:ext cx="226" cy="3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26" y="0"/>
                </a:cxn>
                <a:cxn ang="0">
                  <a:pos x="226" y="32"/>
                </a:cxn>
                <a:cxn ang="0">
                  <a:pos x="0" y="34"/>
                </a:cxn>
                <a:cxn ang="0">
                  <a:pos x="0" y="2"/>
                </a:cxn>
              </a:cxnLst>
              <a:rect l="0" t="0" r="r" b="b"/>
              <a:pathLst>
                <a:path w="226" h="34">
                  <a:moveTo>
                    <a:pt x="0" y="2"/>
                  </a:moveTo>
                  <a:lnTo>
                    <a:pt x="226" y="0"/>
                  </a:lnTo>
                  <a:lnTo>
                    <a:pt x="226" y="32"/>
                  </a:lnTo>
                  <a:lnTo>
                    <a:pt x="0" y="3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3" name="Freeform 135"/>
            <p:cNvSpPr>
              <a:spLocks/>
            </p:cNvSpPr>
            <p:nvPr/>
          </p:nvSpPr>
          <p:spPr bwMode="auto">
            <a:xfrm>
              <a:off x="7044" y="6843"/>
              <a:ext cx="227" cy="3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27" y="0"/>
                </a:cxn>
                <a:cxn ang="0">
                  <a:pos x="227" y="32"/>
                </a:cxn>
                <a:cxn ang="0">
                  <a:pos x="0" y="34"/>
                </a:cxn>
                <a:cxn ang="0">
                  <a:pos x="0" y="2"/>
                </a:cxn>
              </a:cxnLst>
              <a:rect l="0" t="0" r="r" b="b"/>
              <a:pathLst>
                <a:path w="227" h="34">
                  <a:moveTo>
                    <a:pt x="0" y="2"/>
                  </a:moveTo>
                  <a:lnTo>
                    <a:pt x="227" y="0"/>
                  </a:lnTo>
                  <a:lnTo>
                    <a:pt x="227" y="32"/>
                  </a:lnTo>
                  <a:lnTo>
                    <a:pt x="0" y="3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4" name="Freeform 136"/>
            <p:cNvSpPr>
              <a:spLocks/>
            </p:cNvSpPr>
            <p:nvPr/>
          </p:nvSpPr>
          <p:spPr bwMode="auto">
            <a:xfrm>
              <a:off x="7400" y="6837"/>
              <a:ext cx="226" cy="3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26" y="0"/>
                </a:cxn>
                <a:cxn ang="0">
                  <a:pos x="226" y="32"/>
                </a:cxn>
                <a:cxn ang="0">
                  <a:pos x="0" y="36"/>
                </a:cxn>
                <a:cxn ang="0">
                  <a:pos x="0" y="4"/>
                </a:cxn>
              </a:cxnLst>
              <a:rect l="0" t="0" r="r" b="b"/>
              <a:pathLst>
                <a:path w="226" h="36">
                  <a:moveTo>
                    <a:pt x="0" y="4"/>
                  </a:moveTo>
                  <a:lnTo>
                    <a:pt x="226" y="0"/>
                  </a:lnTo>
                  <a:lnTo>
                    <a:pt x="226" y="32"/>
                  </a:lnTo>
                  <a:lnTo>
                    <a:pt x="0" y="3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5" name="Freeform 137"/>
            <p:cNvSpPr>
              <a:spLocks/>
            </p:cNvSpPr>
            <p:nvPr/>
          </p:nvSpPr>
          <p:spPr bwMode="auto">
            <a:xfrm>
              <a:off x="7755" y="6829"/>
              <a:ext cx="210" cy="3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10" y="0"/>
                </a:cxn>
                <a:cxn ang="0">
                  <a:pos x="210" y="32"/>
                </a:cxn>
                <a:cxn ang="0">
                  <a:pos x="0" y="36"/>
                </a:cxn>
                <a:cxn ang="0">
                  <a:pos x="0" y="4"/>
                </a:cxn>
              </a:cxnLst>
              <a:rect l="0" t="0" r="r" b="b"/>
              <a:pathLst>
                <a:path w="210" h="36">
                  <a:moveTo>
                    <a:pt x="0" y="4"/>
                  </a:moveTo>
                  <a:lnTo>
                    <a:pt x="210" y="0"/>
                  </a:lnTo>
                  <a:lnTo>
                    <a:pt x="210" y="32"/>
                  </a:lnTo>
                  <a:lnTo>
                    <a:pt x="0" y="3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6" name="Rectangle 138"/>
            <p:cNvSpPr>
              <a:spLocks noChangeArrowheads="1"/>
            </p:cNvSpPr>
            <p:nvPr/>
          </p:nvSpPr>
          <p:spPr bwMode="auto">
            <a:xfrm>
              <a:off x="7965" y="6829"/>
              <a:ext cx="17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7" name="Freeform 139"/>
            <p:cNvSpPr>
              <a:spLocks/>
            </p:cNvSpPr>
            <p:nvPr/>
          </p:nvSpPr>
          <p:spPr bwMode="auto">
            <a:xfrm>
              <a:off x="8109" y="6814"/>
              <a:ext cx="228" cy="4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26" y="0"/>
                </a:cxn>
                <a:cxn ang="0">
                  <a:pos x="228" y="33"/>
                </a:cxn>
                <a:cxn ang="0">
                  <a:pos x="2" y="41"/>
                </a:cxn>
                <a:cxn ang="0">
                  <a:pos x="0" y="9"/>
                </a:cxn>
              </a:cxnLst>
              <a:rect l="0" t="0" r="r" b="b"/>
              <a:pathLst>
                <a:path w="228" h="41">
                  <a:moveTo>
                    <a:pt x="0" y="9"/>
                  </a:moveTo>
                  <a:lnTo>
                    <a:pt x="226" y="0"/>
                  </a:lnTo>
                  <a:lnTo>
                    <a:pt x="228" y="33"/>
                  </a:lnTo>
                  <a:lnTo>
                    <a:pt x="2" y="4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8" name="Freeform 140"/>
            <p:cNvSpPr>
              <a:spLocks/>
            </p:cNvSpPr>
            <p:nvPr/>
          </p:nvSpPr>
          <p:spPr bwMode="auto">
            <a:xfrm>
              <a:off x="8464" y="6804"/>
              <a:ext cx="168" cy="3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66" y="0"/>
                </a:cxn>
                <a:cxn ang="0">
                  <a:pos x="168" y="33"/>
                </a:cxn>
                <a:cxn ang="0">
                  <a:pos x="2" y="39"/>
                </a:cxn>
                <a:cxn ang="0">
                  <a:pos x="0" y="6"/>
                </a:cxn>
              </a:cxnLst>
              <a:rect l="0" t="0" r="r" b="b"/>
              <a:pathLst>
                <a:path w="168" h="39">
                  <a:moveTo>
                    <a:pt x="0" y="6"/>
                  </a:moveTo>
                  <a:lnTo>
                    <a:pt x="166" y="0"/>
                  </a:lnTo>
                  <a:lnTo>
                    <a:pt x="168" y="33"/>
                  </a:lnTo>
                  <a:lnTo>
                    <a:pt x="2" y="3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09" name="Freeform 141"/>
            <p:cNvSpPr>
              <a:spLocks/>
            </p:cNvSpPr>
            <p:nvPr/>
          </p:nvSpPr>
          <p:spPr bwMode="auto">
            <a:xfrm>
              <a:off x="8630" y="6800"/>
              <a:ext cx="63" cy="3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1" y="0"/>
                </a:cxn>
                <a:cxn ang="0">
                  <a:pos x="63" y="33"/>
                </a:cxn>
                <a:cxn ang="0">
                  <a:pos x="2" y="37"/>
                </a:cxn>
                <a:cxn ang="0">
                  <a:pos x="0" y="4"/>
                </a:cxn>
              </a:cxnLst>
              <a:rect l="0" t="0" r="r" b="b"/>
              <a:pathLst>
                <a:path w="63" h="37">
                  <a:moveTo>
                    <a:pt x="0" y="4"/>
                  </a:moveTo>
                  <a:lnTo>
                    <a:pt x="61" y="0"/>
                  </a:lnTo>
                  <a:lnTo>
                    <a:pt x="63" y="33"/>
                  </a:lnTo>
                  <a:lnTo>
                    <a:pt x="2" y="3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10" name="Freeform 142"/>
            <p:cNvSpPr>
              <a:spLocks/>
            </p:cNvSpPr>
            <p:nvPr/>
          </p:nvSpPr>
          <p:spPr bwMode="auto">
            <a:xfrm>
              <a:off x="8820" y="6780"/>
              <a:ext cx="228" cy="4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26" y="0"/>
                </a:cxn>
                <a:cxn ang="0">
                  <a:pos x="228" y="32"/>
                </a:cxn>
                <a:cxn ang="0">
                  <a:pos x="2" y="47"/>
                </a:cxn>
                <a:cxn ang="0">
                  <a:pos x="0" y="14"/>
                </a:cxn>
              </a:cxnLst>
              <a:rect l="0" t="0" r="r" b="b"/>
              <a:pathLst>
                <a:path w="228" h="47">
                  <a:moveTo>
                    <a:pt x="0" y="14"/>
                  </a:moveTo>
                  <a:lnTo>
                    <a:pt x="226" y="0"/>
                  </a:lnTo>
                  <a:lnTo>
                    <a:pt x="228" y="32"/>
                  </a:lnTo>
                  <a:lnTo>
                    <a:pt x="2" y="4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11" name="Freeform 143"/>
            <p:cNvSpPr>
              <a:spLocks/>
            </p:cNvSpPr>
            <p:nvPr/>
          </p:nvSpPr>
          <p:spPr bwMode="auto">
            <a:xfrm>
              <a:off x="9176" y="6766"/>
              <a:ext cx="121" cy="3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19" y="0"/>
                </a:cxn>
                <a:cxn ang="0">
                  <a:pos x="121" y="32"/>
                </a:cxn>
                <a:cxn ang="0">
                  <a:pos x="2" y="38"/>
                </a:cxn>
                <a:cxn ang="0">
                  <a:pos x="0" y="6"/>
                </a:cxn>
              </a:cxnLst>
              <a:rect l="0" t="0" r="r" b="b"/>
              <a:pathLst>
                <a:path w="121" h="38">
                  <a:moveTo>
                    <a:pt x="0" y="6"/>
                  </a:moveTo>
                  <a:lnTo>
                    <a:pt x="119" y="0"/>
                  </a:lnTo>
                  <a:lnTo>
                    <a:pt x="121" y="32"/>
                  </a:lnTo>
                  <a:lnTo>
                    <a:pt x="2" y="3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12" name="Freeform 144"/>
            <p:cNvSpPr>
              <a:spLocks/>
            </p:cNvSpPr>
            <p:nvPr/>
          </p:nvSpPr>
          <p:spPr bwMode="auto">
            <a:xfrm>
              <a:off x="9295" y="6760"/>
              <a:ext cx="109" cy="3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7" y="0"/>
                </a:cxn>
                <a:cxn ang="0">
                  <a:pos x="109" y="32"/>
                </a:cxn>
                <a:cxn ang="0">
                  <a:pos x="2" y="38"/>
                </a:cxn>
                <a:cxn ang="0">
                  <a:pos x="0" y="6"/>
                </a:cxn>
              </a:cxnLst>
              <a:rect l="0" t="0" r="r" b="b"/>
              <a:pathLst>
                <a:path w="109" h="38">
                  <a:moveTo>
                    <a:pt x="0" y="6"/>
                  </a:moveTo>
                  <a:lnTo>
                    <a:pt x="107" y="0"/>
                  </a:lnTo>
                  <a:lnTo>
                    <a:pt x="109" y="32"/>
                  </a:lnTo>
                  <a:lnTo>
                    <a:pt x="2" y="3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13" name="Freeform 145"/>
            <p:cNvSpPr>
              <a:spLocks/>
            </p:cNvSpPr>
            <p:nvPr/>
          </p:nvSpPr>
          <p:spPr bwMode="auto">
            <a:xfrm>
              <a:off x="9531" y="6742"/>
              <a:ext cx="228" cy="4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6" y="0"/>
                </a:cxn>
                <a:cxn ang="0">
                  <a:pos x="228" y="32"/>
                </a:cxn>
                <a:cxn ang="0">
                  <a:pos x="2" y="44"/>
                </a:cxn>
                <a:cxn ang="0">
                  <a:pos x="0" y="12"/>
                </a:cxn>
              </a:cxnLst>
              <a:rect l="0" t="0" r="r" b="b"/>
              <a:pathLst>
                <a:path w="228" h="44">
                  <a:moveTo>
                    <a:pt x="0" y="12"/>
                  </a:moveTo>
                  <a:lnTo>
                    <a:pt x="226" y="0"/>
                  </a:lnTo>
                  <a:lnTo>
                    <a:pt x="228" y="32"/>
                  </a:lnTo>
                  <a:lnTo>
                    <a:pt x="2" y="4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14" name="Freeform 146"/>
            <p:cNvSpPr>
              <a:spLocks/>
            </p:cNvSpPr>
            <p:nvPr/>
          </p:nvSpPr>
          <p:spPr bwMode="auto">
            <a:xfrm>
              <a:off x="9887" y="6732"/>
              <a:ext cx="74" cy="3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2" y="0"/>
                </a:cxn>
                <a:cxn ang="0">
                  <a:pos x="74" y="32"/>
                </a:cxn>
                <a:cxn ang="0">
                  <a:pos x="2" y="36"/>
                </a:cxn>
                <a:cxn ang="0">
                  <a:pos x="0" y="4"/>
                </a:cxn>
              </a:cxnLst>
              <a:rect l="0" t="0" r="r" b="b"/>
              <a:pathLst>
                <a:path w="74" h="36">
                  <a:moveTo>
                    <a:pt x="0" y="4"/>
                  </a:moveTo>
                  <a:lnTo>
                    <a:pt x="72" y="0"/>
                  </a:lnTo>
                  <a:lnTo>
                    <a:pt x="74" y="32"/>
                  </a:lnTo>
                  <a:lnTo>
                    <a:pt x="2" y="3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15" name="Rectangle 147"/>
            <p:cNvSpPr>
              <a:spLocks noChangeArrowheads="1"/>
            </p:cNvSpPr>
            <p:nvPr/>
          </p:nvSpPr>
          <p:spPr bwMode="auto">
            <a:xfrm>
              <a:off x="5003" y="296"/>
              <a:ext cx="2285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          </a:t>
              </a:r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Total GDP </a:t>
              </a:r>
              <a:endParaRPr lang="en-US"/>
            </a:p>
          </p:txBody>
        </p:sp>
        <p:sp>
          <p:nvSpPr>
            <p:cNvPr id="58516" name="Rectangle 148"/>
            <p:cNvSpPr>
              <a:spLocks noChangeArrowheads="1"/>
            </p:cNvSpPr>
            <p:nvPr/>
          </p:nvSpPr>
          <p:spPr bwMode="auto">
            <a:xfrm>
              <a:off x="4901" y="552"/>
              <a:ext cx="230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(Billions of U.S. Dollars)</a:t>
              </a:r>
              <a:endParaRPr lang="en-US"/>
            </a:p>
          </p:txBody>
        </p:sp>
        <p:sp>
          <p:nvSpPr>
            <p:cNvPr id="58517" name="Rectangle 149"/>
            <p:cNvSpPr>
              <a:spLocks noChangeArrowheads="1"/>
            </p:cNvSpPr>
            <p:nvPr/>
          </p:nvSpPr>
          <p:spPr bwMode="auto">
            <a:xfrm>
              <a:off x="462" y="6934"/>
              <a:ext cx="68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58518" name="Rectangle 150"/>
            <p:cNvSpPr>
              <a:spLocks noChangeArrowheads="1"/>
            </p:cNvSpPr>
            <p:nvPr/>
          </p:nvSpPr>
          <p:spPr bwMode="auto">
            <a:xfrm>
              <a:off x="307" y="5917"/>
              <a:ext cx="19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500</a:t>
              </a:r>
              <a:endParaRPr lang="en-US"/>
            </a:p>
          </p:txBody>
        </p:sp>
        <p:sp>
          <p:nvSpPr>
            <p:cNvPr id="58519" name="Rectangle 151"/>
            <p:cNvSpPr>
              <a:spLocks noChangeArrowheads="1"/>
            </p:cNvSpPr>
            <p:nvPr/>
          </p:nvSpPr>
          <p:spPr bwMode="auto">
            <a:xfrm>
              <a:off x="185" y="4902"/>
              <a:ext cx="29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1,000</a:t>
              </a:r>
              <a:endParaRPr lang="en-US"/>
            </a:p>
          </p:txBody>
        </p:sp>
        <p:sp>
          <p:nvSpPr>
            <p:cNvPr id="58520" name="Rectangle 152"/>
            <p:cNvSpPr>
              <a:spLocks noChangeArrowheads="1"/>
            </p:cNvSpPr>
            <p:nvPr/>
          </p:nvSpPr>
          <p:spPr bwMode="auto">
            <a:xfrm>
              <a:off x="185" y="3888"/>
              <a:ext cx="29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1,500</a:t>
              </a:r>
              <a:endParaRPr lang="en-US"/>
            </a:p>
          </p:txBody>
        </p:sp>
        <p:sp>
          <p:nvSpPr>
            <p:cNvPr id="58521" name="Rectangle 153"/>
            <p:cNvSpPr>
              <a:spLocks noChangeArrowheads="1"/>
            </p:cNvSpPr>
            <p:nvPr/>
          </p:nvSpPr>
          <p:spPr bwMode="auto">
            <a:xfrm>
              <a:off x="185" y="2871"/>
              <a:ext cx="29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2,000</a:t>
              </a:r>
              <a:endParaRPr lang="en-US"/>
            </a:p>
          </p:txBody>
        </p:sp>
        <p:sp>
          <p:nvSpPr>
            <p:cNvPr id="58522" name="Rectangle 154"/>
            <p:cNvSpPr>
              <a:spLocks noChangeArrowheads="1"/>
            </p:cNvSpPr>
            <p:nvPr/>
          </p:nvSpPr>
          <p:spPr bwMode="auto">
            <a:xfrm>
              <a:off x="185" y="1856"/>
              <a:ext cx="29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2,500</a:t>
              </a:r>
              <a:endParaRPr lang="en-US"/>
            </a:p>
          </p:txBody>
        </p:sp>
        <p:sp>
          <p:nvSpPr>
            <p:cNvPr id="58523" name="Rectangle 155"/>
            <p:cNvSpPr>
              <a:spLocks noChangeArrowheads="1"/>
            </p:cNvSpPr>
            <p:nvPr/>
          </p:nvSpPr>
          <p:spPr bwMode="auto">
            <a:xfrm>
              <a:off x="185" y="839"/>
              <a:ext cx="29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3,000</a:t>
              </a:r>
              <a:endParaRPr lang="en-US"/>
            </a:p>
          </p:txBody>
        </p:sp>
        <p:sp>
          <p:nvSpPr>
            <p:cNvPr id="58524" name="Rectangle 156"/>
            <p:cNvSpPr>
              <a:spLocks noChangeArrowheads="1"/>
            </p:cNvSpPr>
            <p:nvPr/>
          </p:nvSpPr>
          <p:spPr bwMode="auto">
            <a:xfrm>
              <a:off x="494" y="7146"/>
              <a:ext cx="26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1970</a:t>
              </a:r>
              <a:endParaRPr lang="en-US"/>
            </a:p>
          </p:txBody>
        </p:sp>
        <p:sp>
          <p:nvSpPr>
            <p:cNvPr id="58525" name="Rectangle 157"/>
            <p:cNvSpPr>
              <a:spLocks noChangeArrowheads="1"/>
            </p:cNvSpPr>
            <p:nvPr/>
          </p:nvSpPr>
          <p:spPr bwMode="auto">
            <a:xfrm>
              <a:off x="1158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1980</a:t>
              </a:r>
              <a:endParaRPr lang="en-US"/>
            </a:p>
          </p:txBody>
        </p:sp>
        <p:sp>
          <p:nvSpPr>
            <p:cNvPr id="58526" name="Rectangle 158"/>
            <p:cNvSpPr>
              <a:spLocks noChangeArrowheads="1"/>
            </p:cNvSpPr>
            <p:nvPr/>
          </p:nvSpPr>
          <p:spPr bwMode="auto">
            <a:xfrm>
              <a:off x="1824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1990</a:t>
              </a:r>
              <a:endParaRPr lang="en-US"/>
            </a:p>
          </p:txBody>
        </p:sp>
        <p:sp>
          <p:nvSpPr>
            <p:cNvPr id="58527" name="Rectangle 159"/>
            <p:cNvSpPr>
              <a:spLocks noChangeArrowheads="1"/>
            </p:cNvSpPr>
            <p:nvPr/>
          </p:nvSpPr>
          <p:spPr bwMode="auto">
            <a:xfrm>
              <a:off x="2490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1996</a:t>
              </a:r>
              <a:endParaRPr lang="en-US"/>
            </a:p>
          </p:txBody>
        </p:sp>
        <p:sp>
          <p:nvSpPr>
            <p:cNvPr id="58528" name="Rectangle 160"/>
            <p:cNvSpPr>
              <a:spLocks noChangeArrowheads="1"/>
            </p:cNvSpPr>
            <p:nvPr/>
          </p:nvSpPr>
          <p:spPr bwMode="auto">
            <a:xfrm>
              <a:off x="3152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1997</a:t>
              </a:r>
              <a:endParaRPr lang="en-US"/>
            </a:p>
          </p:txBody>
        </p:sp>
        <p:sp>
          <p:nvSpPr>
            <p:cNvPr id="58529" name="Rectangle 161"/>
            <p:cNvSpPr>
              <a:spLocks noChangeArrowheads="1"/>
            </p:cNvSpPr>
            <p:nvPr/>
          </p:nvSpPr>
          <p:spPr bwMode="auto">
            <a:xfrm>
              <a:off x="3816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1998</a:t>
              </a:r>
              <a:endParaRPr lang="en-US"/>
            </a:p>
          </p:txBody>
        </p:sp>
        <p:sp>
          <p:nvSpPr>
            <p:cNvPr id="58530" name="Rectangle 162"/>
            <p:cNvSpPr>
              <a:spLocks noChangeArrowheads="1"/>
            </p:cNvSpPr>
            <p:nvPr/>
          </p:nvSpPr>
          <p:spPr bwMode="auto">
            <a:xfrm>
              <a:off x="4485" y="7146"/>
              <a:ext cx="26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1999</a:t>
              </a:r>
              <a:endParaRPr lang="en-US"/>
            </a:p>
          </p:txBody>
        </p:sp>
        <p:sp>
          <p:nvSpPr>
            <p:cNvPr id="58531" name="Rectangle 163"/>
            <p:cNvSpPr>
              <a:spLocks noChangeArrowheads="1"/>
            </p:cNvSpPr>
            <p:nvPr/>
          </p:nvSpPr>
          <p:spPr bwMode="auto">
            <a:xfrm>
              <a:off x="5151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2000</a:t>
              </a:r>
              <a:endParaRPr lang="en-US"/>
            </a:p>
          </p:txBody>
        </p:sp>
        <p:sp>
          <p:nvSpPr>
            <p:cNvPr id="58532" name="Rectangle 164"/>
            <p:cNvSpPr>
              <a:spLocks noChangeArrowheads="1"/>
            </p:cNvSpPr>
            <p:nvPr/>
          </p:nvSpPr>
          <p:spPr bwMode="auto">
            <a:xfrm>
              <a:off x="5815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2001</a:t>
              </a:r>
              <a:endParaRPr lang="en-US"/>
            </a:p>
          </p:txBody>
        </p:sp>
        <p:sp>
          <p:nvSpPr>
            <p:cNvPr id="58533" name="Rectangle 165"/>
            <p:cNvSpPr>
              <a:spLocks noChangeArrowheads="1"/>
            </p:cNvSpPr>
            <p:nvPr/>
          </p:nvSpPr>
          <p:spPr bwMode="auto">
            <a:xfrm>
              <a:off x="6479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2002</a:t>
              </a:r>
              <a:endParaRPr lang="en-US"/>
            </a:p>
          </p:txBody>
        </p:sp>
        <p:sp>
          <p:nvSpPr>
            <p:cNvPr id="58534" name="Rectangle 166"/>
            <p:cNvSpPr>
              <a:spLocks noChangeArrowheads="1"/>
            </p:cNvSpPr>
            <p:nvPr/>
          </p:nvSpPr>
          <p:spPr bwMode="auto">
            <a:xfrm>
              <a:off x="7143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2003</a:t>
              </a:r>
              <a:endParaRPr lang="en-US"/>
            </a:p>
          </p:txBody>
        </p:sp>
        <p:sp>
          <p:nvSpPr>
            <p:cNvPr id="58535" name="Rectangle 167"/>
            <p:cNvSpPr>
              <a:spLocks noChangeArrowheads="1"/>
            </p:cNvSpPr>
            <p:nvPr/>
          </p:nvSpPr>
          <p:spPr bwMode="auto">
            <a:xfrm>
              <a:off x="7807" y="7146"/>
              <a:ext cx="26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2004</a:t>
              </a:r>
              <a:endParaRPr lang="en-US"/>
            </a:p>
          </p:txBody>
        </p:sp>
        <p:sp>
          <p:nvSpPr>
            <p:cNvPr id="58536" name="Rectangle 168"/>
            <p:cNvSpPr>
              <a:spLocks noChangeArrowheads="1"/>
            </p:cNvSpPr>
            <p:nvPr/>
          </p:nvSpPr>
          <p:spPr bwMode="auto">
            <a:xfrm>
              <a:off x="8478" y="7146"/>
              <a:ext cx="26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2005</a:t>
              </a:r>
              <a:endParaRPr lang="en-US"/>
            </a:p>
          </p:txBody>
        </p:sp>
        <p:sp>
          <p:nvSpPr>
            <p:cNvPr id="58537" name="Rectangle 169"/>
            <p:cNvSpPr>
              <a:spLocks noChangeArrowheads="1"/>
            </p:cNvSpPr>
            <p:nvPr/>
          </p:nvSpPr>
          <p:spPr bwMode="auto">
            <a:xfrm>
              <a:off x="8467" y="7327"/>
              <a:ext cx="27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(est.)</a:t>
              </a:r>
              <a:endParaRPr lang="en-US"/>
            </a:p>
          </p:txBody>
        </p:sp>
        <p:sp>
          <p:nvSpPr>
            <p:cNvPr id="58538" name="Rectangle 170"/>
            <p:cNvSpPr>
              <a:spLocks noChangeArrowheads="1"/>
            </p:cNvSpPr>
            <p:nvPr/>
          </p:nvSpPr>
          <p:spPr bwMode="auto">
            <a:xfrm>
              <a:off x="9140" y="7146"/>
              <a:ext cx="26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2006</a:t>
              </a:r>
              <a:endParaRPr lang="en-US"/>
            </a:p>
          </p:txBody>
        </p:sp>
        <p:sp>
          <p:nvSpPr>
            <p:cNvPr id="58539" name="Rectangle 171"/>
            <p:cNvSpPr>
              <a:spLocks noChangeArrowheads="1"/>
            </p:cNvSpPr>
            <p:nvPr/>
          </p:nvSpPr>
          <p:spPr bwMode="auto">
            <a:xfrm>
              <a:off x="9133" y="7327"/>
              <a:ext cx="27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(est.)</a:t>
              </a:r>
              <a:endParaRPr lang="en-US"/>
            </a:p>
          </p:txBody>
        </p:sp>
        <p:sp>
          <p:nvSpPr>
            <p:cNvPr id="58540" name="Rectangle 172"/>
            <p:cNvSpPr>
              <a:spLocks noChangeArrowheads="1"/>
            </p:cNvSpPr>
            <p:nvPr/>
          </p:nvSpPr>
          <p:spPr bwMode="auto">
            <a:xfrm>
              <a:off x="9806" y="7146"/>
              <a:ext cx="26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2007</a:t>
              </a:r>
              <a:endParaRPr lang="en-US"/>
            </a:p>
          </p:txBody>
        </p:sp>
        <p:sp>
          <p:nvSpPr>
            <p:cNvPr id="58541" name="Rectangle 173"/>
            <p:cNvSpPr>
              <a:spLocks noChangeArrowheads="1"/>
            </p:cNvSpPr>
            <p:nvPr/>
          </p:nvSpPr>
          <p:spPr bwMode="auto">
            <a:xfrm>
              <a:off x="9797" y="7327"/>
              <a:ext cx="27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(est.)</a:t>
              </a:r>
              <a:endParaRPr lang="en-US"/>
            </a:p>
          </p:txBody>
        </p:sp>
        <p:sp>
          <p:nvSpPr>
            <p:cNvPr id="58542" name="Rectangle 174"/>
            <p:cNvSpPr>
              <a:spLocks noChangeArrowheads="1"/>
            </p:cNvSpPr>
            <p:nvPr/>
          </p:nvSpPr>
          <p:spPr bwMode="auto">
            <a:xfrm>
              <a:off x="10327" y="1982"/>
              <a:ext cx="1580" cy="368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43" name="Line 175"/>
            <p:cNvSpPr>
              <a:spLocks noChangeShapeType="1"/>
            </p:cNvSpPr>
            <p:nvPr/>
          </p:nvSpPr>
          <p:spPr bwMode="auto">
            <a:xfrm>
              <a:off x="10454" y="2180"/>
              <a:ext cx="471" cy="1"/>
            </a:xfrm>
            <a:prstGeom prst="line">
              <a:avLst/>
            </a:prstGeom>
            <a:noFill/>
            <a:ln w="203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44" name="Rectangle 176"/>
            <p:cNvSpPr>
              <a:spLocks noChangeArrowheads="1"/>
            </p:cNvSpPr>
            <p:nvPr/>
          </p:nvSpPr>
          <p:spPr bwMode="auto">
            <a:xfrm>
              <a:off x="10962" y="2105"/>
              <a:ext cx="353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China</a:t>
              </a:r>
              <a:endParaRPr lang="en-US"/>
            </a:p>
          </p:txBody>
        </p:sp>
        <p:sp>
          <p:nvSpPr>
            <p:cNvPr id="58545" name="Rectangle 177"/>
            <p:cNvSpPr>
              <a:spLocks noChangeArrowheads="1"/>
            </p:cNvSpPr>
            <p:nvPr/>
          </p:nvSpPr>
          <p:spPr bwMode="auto">
            <a:xfrm>
              <a:off x="10438" y="2574"/>
              <a:ext cx="503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46" name="Rectangle 178"/>
            <p:cNvSpPr>
              <a:spLocks noChangeArrowheads="1"/>
            </p:cNvSpPr>
            <p:nvPr/>
          </p:nvSpPr>
          <p:spPr bwMode="auto">
            <a:xfrm>
              <a:off x="10962" y="2516"/>
              <a:ext cx="754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South Korea</a:t>
              </a:r>
              <a:endParaRPr lang="en-US"/>
            </a:p>
          </p:txBody>
        </p:sp>
        <p:sp>
          <p:nvSpPr>
            <p:cNvPr id="58547" name="Rectangle 179"/>
            <p:cNvSpPr>
              <a:spLocks noChangeArrowheads="1"/>
            </p:cNvSpPr>
            <p:nvPr/>
          </p:nvSpPr>
          <p:spPr bwMode="auto">
            <a:xfrm>
              <a:off x="10430" y="2966"/>
              <a:ext cx="519" cy="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48" name="Rectangle 180"/>
            <p:cNvSpPr>
              <a:spLocks noChangeArrowheads="1"/>
            </p:cNvSpPr>
            <p:nvPr/>
          </p:nvSpPr>
          <p:spPr bwMode="auto">
            <a:xfrm>
              <a:off x="10962" y="2923"/>
              <a:ext cx="435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Taiwan</a:t>
              </a:r>
              <a:endParaRPr lang="en-US"/>
            </a:p>
          </p:txBody>
        </p:sp>
        <p:sp>
          <p:nvSpPr>
            <p:cNvPr id="58549" name="Line 181"/>
            <p:cNvSpPr>
              <a:spLocks noChangeShapeType="1"/>
            </p:cNvSpPr>
            <p:nvPr/>
          </p:nvSpPr>
          <p:spPr bwMode="auto">
            <a:xfrm>
              <a:off x="10454" y="3400"/>
              <a:ext cx="471" cy="1"/>
            </a:xfrm>
            <a:prstGeom prst="line">
              <a:avLst/>
            </a:prstGeom>
            <a:noFill/>
            <a:ln w="3048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50" name="Rectangle 182"/>
            <p:cNvSpPr>
              <a:spLocks noChangeArrowheads="1"/>
            </p:cNvSpPr>
            <p:nvPr/>
          </p:nvSpPr>
          <p:spPr bwMode="auto">
            <a:xfrm>
              <a:off x="10962" y="3334"/>
              <a:ext cx="67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Hong Kong</a:t>
              </a:r>
              <a:endParaRPr lang="en-US"/>
            </a:p>
          </p:txBody>
        </p:sp>
        <p:sp>
          <p:nvSpPr>
            <p:cNvPr id="58551" name="Line 183"/>
            <p:cNvSpPr>
              <a:spLocks noChangeShapeType="1"/>
            </p:cNvSpPr>
            <p:nvPr/>
          </p:nvSpPr>
          <p:spPr bwMode="auto">
            <a:xfrm>
              <a:off x="10454" y="3824"/>
              <a:ext cx="471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52" name="Rectangle 184"/>
            <p:cNvSpPr>
              <a:spLocks noChangeArrowheads="1"/>
            </p:cNvSpPr>
            <p:nvPr/>
          </p:nvSpPr>
          <p:spPr bwMode="auto">
            <a:xfrm>
              <a:off x="10962" y="3743"/>
              <a:ext cx="588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Indonesia</a:t>
              </a:r>
              <a:endParaRPr lang="en-US"/>
            </a:p>
          </p:txBody>
        </p:sp>
        <p:sp>
          <p:nvSpPr>
            <p:cNvPr id="58553" name="Line 185"/>
            <p:cNvSpPr>
              <a:spLocks noChangeShapeType="1"/>
            </p:cNvSpPr>
            <p:nvPr/>
          </p:nvSpPr>
          <p:spPr bwMode="auto">
            <a:xfrm>
              <a:off x="10454" y="4241"/>
              <a:ext cx="4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54" name="Rectangle 186"/>
            <p:cNvSpPr>
              <a:spLocks noChangeArrowheads="1"/>
            </p:cNvSpPr>
            <p:nvPr/>
          </p:nvSpPr>
          <p:spPr bwMode="auto">
            <a:xfrm>
              <a:off x="10962" y="4152"/>
              <a:ext cx="51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Thailand</a:t>
              </a:r>
              <a:endParaRPr lang="en-US"/>
            </a:p>
          </p:txBody>
        </p:sp>
        <p:sp>
          <p:nvSpPr>
            <p:cNvPr id="58555" name="Rectangle 187"/>
            <p:cNvSpPr>
              <a:spLocks noChangeArrowheads="1"/>
            </p:cNvSpPr>
            <p:nvPr/>
          </p:nvSpPr>
          <p:spPr bwMode="auto">
            <a:xfrm>
              <a:off x="10454" y="4602"/>
              <a:ext cx="97" cy="4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56" name="Rectangle 188"/>
            <p:cNvSpPr>
              <a:spLocks noChangeArrowheads="1"/>
            </p:cNvSpPr>
            <p:nvPr/>
          </p:nvSpPr>
          <p:spPr bwMode="auto">
            <a:xfrm>
              <a:off x="10745" y="4602"/>
              <a:ext cx="97" cy="4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57" name="Rectangle 189"/>
            <p:cNvSpPr>
              <a:spLocks noChangeArrowheads="1"/>
            </p:cNvSpPr>
            <p:nvPr/>
          </p:nvSpPr>
          <p:spPr bwMode="auto">
            <a:xfrm>
              <a:off x="10962" y="4560"/>
              <a:ext cx="61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Singapore</a:t>
              </a:r>
              <a:endParaRPr lang="en-US"/>
            </a:p>
          </p:txBody>
        </p:sp>
        <p:sp>
          <p:nvSpPr>
            <p:cNvPr id="58558" name="Line 190"/>
            <p:cNvSpPr>
              <a:spLocks noChangeShapeType="1"/>
            </p:cNvSpPr>
            <p:nvPr/>
          </p:nvSpPr>
          <p:spPr bwMode="auto">
            <a:xfrm>
              <a:off x="10454" y="5059"/>
              <a:ext cx="4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59" name="Rectangle 191"/>
            <p:cNvSpPr>
              <a:spLocks noChangeArrowheads="1"/>
            </p:cNvSpPr>
            <p:nvPr/>
          </p:nvSpPr>
          <p:spPr bwMode="auto">
            <a:xfrm>
              <a:off x="10962" y="4969"/>
              <a:ext cx="531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Malaysia</a:t>
              </a:r>
              <a:endParaRPr lang="en-US"/>
            </a:p>
          </p:txBody>
        </p:sp>
        <p:sp>
          <p:nvSpPr>
            <p:cNvPr id="58560" name="Rectangle 192"/>
            <p:cNvSpPr>
              <a:spLocks noChangeArrowheads="1"/>
            </p:cNvSpPr>
            <p:nvPr/>
          </p:nvSpPr>
          <p:spPr bwMode="auto">
            <a:xfrm>
              <a:off x="10454" y="5437"/>
              <a:ext cx="227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61" name="Rectangle 193"/>
            <p:cNvSpPr>
              <a:spLocks noChangeArrowheads="1"/>
            </p:cNvSpPr>
            <p:nvPr/>
          </p:nvSpPr>
          <p:spPr bwMode="auto">
            <a:xfrm>
              <a:off x="10810" y="5437"/>
              <a:ext cx="115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62" name="Rectangle 194"/>
            <p:cNvSpPr>
              <a:spLocks noChangeArrowheads="1"/>
            </p:cNvSpPr>
            <p:nvPr/>
          </p:nvSpPr>
          <p:spPr bwMode="auto">
            <a:xfrm>
              <a:off x="10962" y="5378"/>
              <a:ext cx="653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Philippines</a:t>
              </a:r>
              <a:endParaRPr lang="en-US"/>
            </a:p>
          </p:txBody>
        </p:sp>
        <p:sp>
          <p:nvSpPr>
            <p:cNvPr id="58563" name="Rectangle 195"/>
            <p:cNvSpPr>
              <a:spLocks noChangeArrowheads="1"/>
            </p:cNvSpPr>
            <p:nvPr/>
          </p:nvSpPr>
          <p:spPr bwMode="auto">
            <a:xfrm>
              <a:off x="1116" y="7717"/>
              <a:ext cx="34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Note:</a:t>
              </a:r>
              <a:endParaRPr lang="en-US"/>
            </a:p>
          </p:txBody>
        </p:sp>
        <p:sp>
          <p:nvSpPr>
            <p:cNvPr id="58564" name="Rectangle 196"/>
            <p:cNvSpPr>
              <a:spLocks noChangeArrowheads="1"/>
            </p:cNvSpPr>
            <p:nvPr/>
          </p:nvSpPr>
          <p:spPr bwMode="auto">
            <a:xfrm>
              <a:off x="1115" y="7889"/>
              <a:ext cx="430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65" name="Rectangle 197"/>
            <p:cNvSpPr>
              <a:spLocks noChangeArrowheads="1"/>
            </p:cNvSpPr>
            <p:nvPr/>
          </p:nvSpPr>
          <p:spPr bwMode="auto">
            <a:xfrm>
              <a:off x="1116" y="7938"/>
              <a:ext cx="3003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Japan GDP was 3,053 in 1990 and 4,651 in 2000.</a:t>
              </a:r>
              <a:endParaRPr lang="en-US"/>
            </a:p>
          </p:txBody>
        </p:sp>
        <p:sp>
          <p:nvSpPr>
            <p:cNvPr id="58566" name="Rectangle 198"/>
            <p:cNvSpPr>
              <a:spLocks noChangeArrowheads="1"/>
            </p:cNvSpPr>
            <p:nvPr/>
          </p:nvSpPr>
          <p:spPr bwMode="auto">
            <a:xfrm>
              <a:off x="1115" y="8147"/>
              <a:ext cx="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8567" name="Rectangle 199"/>
            <p:cNvSpPr>
              <a:spLocks noChangeArrowheads="1"/>
            </p:cNvSpPr>
            <p:nvPr/>
          </p:nvSpPr>
          <p:spPr bwMode="auto">
            <a:xfrm>
              <a:off x="1116" y="8364"/>
              <a:ext cx="578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Sources:</a:t>
              </a:r>
              <a:endParaRPr lang="en-US"/>
            </a:p>
          </p:txBody>
        </p:sp>
        <p:sp>
          <p:nvSpPr>
            <p:cNvPr id="58568" name="Rectangle 200"/>
            <p:cNvSpPr>
              <a:spLocks noChangeArrowheads="1"/>
            </p:cNvSpPr>
            <p:nvPr/>
          </p:nvSpPr>
          <p:spPr bwMode="auto">
            <a:xfrm>
              <a:off x="1115" y="8538"/>
              <a:ext cx="717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69" name="Rectangle 201"/>
            <p:cNvSpPr>
              <a:spLocks noChangeArrowheads="1"/>
            </p:cNvSpPr>
            <p:nvPr/>
          </p:nvSpPr>
          <p:spPr bwMode="auto">
            <a:xfrm>
              <a:off x="1116" y="8580"/>
              <a:ext cx="4699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IMF.  The World Economic Outlook (WEO) Database September 2006.   2006.</a:t>
              </a:r>
              <a:endParaRPr lang="en-US"/>
            </a:p>
          </p:txBody>
        </p:sp>
        <p:sp>
          <p:nvSpPr>
            <p:cNvPr id="58570" name="Rectangle 202"/>
            <p:cNvSpPr>
              <a:spLocks noChangeArrowheads="1"/>
            </p:cNvSpPr>
            <p:nvPr/>
          </p:nvSpPr>
          <p:spPr bwMode="auto">
            <a:xfrm>
              <a:off x="1116" y="8788"/>
              <a:ext cx="227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Chinese National Bureau of Statistics.</a:t>
              </a:r>
              <a:endParaRPr lang="en-US"/>
            </a:p>
          </p:txBody>
        </p:sp>
        <p:sp>
          <p:nvSpPr>
            <p:cNvPr id="58571" name="Rectangle 203"/>
            <p:cNvSpPr>
              <a:spLocks noChangeArrowheads="1"/>
            </p:cNvSpPr>
            <p:nvPr/>
          </p:nvSpPr>
          <p:spPr bwMode="auto">
            <a:xfrm>
              <a:off x="1115" y="8995"/>
              <a:ext cx="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1413" y="722313"/>
            <a:ext cx="686117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7" name="Group 5"/>
          <p:cNvGrpSpPr>
            <a:grpSpLocks noChangeAspect="1"/>
          </p:cNvGrpSpPr>
          <p:nvPr/>
        </p:nvGrpSpPr>
        <p:grpSpPr bwMode="auto">
          <a:xfrm>
            <a:off x="0" y="46038"/>
            <a:ext cx="9144000" cy="6811962"/>
            <a:chOff x="0" y="-1512"/>
            <a:chExt cx="12105" cy="9075"/>
          </a:xfrm>
        </p:grpSpPr>
        <p:sp>
          <p:nvSpPr>
            <p:cNvPr id="59398" name="AutoShape 6"/>
            <p:cNvSpPr>
              <a:spLocks noChangeAspect="1" noChangeArrowheads="1"/>
            </p:cNvSpPr>
            <p:nvPr/>
          </p:nvSpPr>
          <p:spPr bwMode="auto">
            <a:xfrm>
              <a:off x="0" y="-1512"/>
              <a:ext cx="12105" cy="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399" name="Group 7"/>
            <p:cNvGrpSpPr>
              <a:grpSpLocks/>
            </p:cNvGrpSpPr>
            <p:nvPr/>
          </p:nvGrpSpPr>
          <p:grpSpPr bwMode="auto">
            <a:xfrm>
              <a:off x="838" y="-478"/>
              <a:ext cx="9455" cy="6486"/>
              <a:chOff x="838" y="-478"/>
              <a:chExt cx="9455" cy="6486"/>
            </a:xfrm>
          </p:grpSpPr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883" y="-478"/>
                <a:ext cx="9394" cy="6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1" name="Line 9"/>
              <p:cNvSpPr>
                <a:spLocks noChangeShapeType="1"/>
              </p:cNvSpPr>
              <p:nvPr/>
            </p:nvSpPr>
            <p:spPr bwMode="auto">
              <a:xfrm>
                <a:off x="883" y="4890"/>
                <a:ext cx="939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2" name="Line 10"/>
              <p:cNvSpPr>
                <a:spLocks noChangeShapeType="1"/>
              </p:cNvSpPr>
              <p:nvPr/>
            </p:nvSpPr>
            <p:spPr bwMode="auto">
              <a:xfrm>
                <a:off x="883" y="3816"/>
                <a:ext cx="939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3" name="Line 11"/>
              <p:cNvSpPr>
                <a:spLocks noChangeShapeType="1"/>
              </p:cNvSpPr>
              <p:nvPr/>
            </p:nvSpPr>
            <p:spPr bwMode="auto">
              <a:xfrm>
                <a:off x="883" y="2743"/>
                <a:ext cx="939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4" name="Line 12"/>
              <p:cNvSpPr>
                <a:spLocks noChangeShapeType="1"/>
              </p:cNvSpPr>
              <p:nvPr/>
            </p:nvSpPr>
            <p:spPr bwMode="auto">
              <a:xfrm>
                <a:off x="883" y="1670"/>
                <a:ext cx="939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5" name="Line 13"/>
              <p:cNvSpPr>
                <a:spLocks noChangeShapeType="1"/>
              </p:cNvSpPr>
              <p:nvPr/>
            </p:nvSpPr>
            <p:spPr bwMode="auto">
              <a:xfrm>
                <a:off x="883" y="595"/>
                <a:ext cx="939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6" name="Line 14"/>
              <p:cNvSpPr>
                <a:spLocks noChangeShapeType="1"/>
              </p:cNvSpPr>
              <p:nvPr/>
            </p:nvSpPr>
            <p:spPr bwMode="auto">
              <a:xfrm>
                <a:off x="883" y="-478"/>
                <a:ext cx="939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7" name="Rectangle 15"/>
              <p:cNvSpPr>
                <a:spLocks noChangeArrowheads="1"/>
              </p:cNvSpPr>
              <p:nvPr/>
            </p:nvSpPr>
            <p:spPr bwMode="auto">
              <a:xfrm>
                <a:off x="883" y="-478"/>
                <a:ext cx="9394" cy="6441"/>
              </a:xfrm>
              <a:prstGeom prst="rect">
                <a:avLst/>
              </a:prstGeom>
              <a:noFill/>
              <a:ln w="10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8" name="Line 16"/>
              <p:cNvSpPr>
                <a:spLocks noChangeShapeType="1"/>
              </p:cNvSpPr>
              <p:nvPr/>
            </p:nvSpPr>
            <p:spPr bwMode="auto">
              <a:xfrm>
                <a:off x="883" y="-478"/>
                <a:ext cx="1" cy="64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9" name="Line 17"/>
              <p:cNvSpPr>
                <a:spLocks noChangeShapeType="1"/>
              </p:cNvSpPr>
              <p:nvPr/>
            </p:nvSpPr>
            <p:spPr bwMode="auto">
              <a:xfrm>
                <a:off x="838" y="5963"/>
                <a:ext cx="4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0" name="Line 18"/>
              <p:cNvSpPr>
                <a:spLocks noChangeShapeType="1"/>
              </p:cNvSpPr>
              <p:nvPr/>
            </p:nvSpPr>
            <p:spPr bwMode="auto">
              <a:xfrm>
                <a:off x="838" y="4890"/>
                <a:ext cx="4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1" name="Line 19"/>
              <p:cNvSpPr>
                <a:spLocks noChangeShapeType="1"/>
              </p:cNvSpPr>
              <p:nvPr/>
            </p:nvSpPr>
            <p:spPr bwMode="auto">
              <a:xfrm>
                <a:off x="838" y="3816"/>
                <a:ext cx="4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2" name="Line 20"/>
              <p:cNvSpPr>
                <a:spLocks noChangeShapeType="1"/>
              </p:cNvSpPr>
              <p:nvPr/>
            </p:nvSpPr>
            <p:spPr bwMode="auto">
              <a:xfrm>
                <a:off x="838" y="2743"/>
                <a:ext cx="4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3" name="Line 21"/>
              <p:cNvSpPr>
                <a:spLocks noChangeShapeType="1"/>
              </p:cNvSpPr>
              <p:nvPr/>
            </p:nvSpPr>
            <p:spPr bwMode="auto">
              <a:xfrm>
                <a:off x="838" y="1670"/>
                <a:ext cx="4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4" name="Line 22"/>
              <p:cNvSpPr>
                <a:spLocks noChangeShapeType="1"/>
              </p:cNvSpPr>
              <p:nvPr/>
            </p:nvSpPr>
            <p:spPr bwMode="auto">
              <a:xfrm>
                <a:off x="838" y="595"/>
                <a:ext cx="4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5" name="Line 23"/>
              <p:cNvSpPr>
                <a:spLocks noChangeShapeType="1"/>
              </p:cNvSpPr>
              <p:nvPr/>
            </p:nvSpPr>
            <p:spPr bwMode="auto">
              <a:xfrm>
                <a:off x="838" y="-478"/>
                <a:ext cx="4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6" name="Line 24"/>
              <p:cNvSpPr>
                <a:spLocks noChangeShapeType="1"/>
              </p:cNvSpPr>
              <p:nvPr/>
            </p:nvSpPr>
            <p:spPr bwMode="auto">
              <a:xfrm>
                <a:off x="883" y="5963"/>
                <a:ext cx="939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7" name="Line 25"/>
              <p:cNvSpPr>
                <a:spLocks noChangeShapeType="1"/>
              </p:cNvSpPr>
              <p:nvPr/>
            </p:nvSpPr>
            <p:spPr bwMode="auto">
              <a:xfrm flipV="1">
                <a:off x="883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8" name="Line 26"/>
              <p:cNvSpPr>
                <a:spLocks noChangeShapeType="1"/>
              </p:cNvSpPr>
              <p:nvPr/>
            </p:nvSpPr>
            <p:spPr bwMode="auto">
              <a:xfrm flipV="1">
                <a:off x="1737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9" name="Line 27"/>
              <p:cNvSpPr>
                <a:spLocks noChangeShapeType="1"/>
              </p:cNvSpPr>
              <p:nvPr/>
            </p:nvSpPr>
            <p:spPr bwMode="auto">
              <a:xfrm flipV="1">
                <a:off x="2590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0" name="Line 28"/>
              <p:cNvSpPr>
                <a:spLocks noChangeShapeType="1"/>
              </p:cNvSpPr>
              <p:nvPr/>
            </p:nvSpPr>
            <p:spPr bwMode="auto">
              <a:xfrm flipV="1">
                <a:off x="3444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1" name="Line 29"/>
              <p:cNvSpPr>
                <a:spLocks noChangeShapeType="1"/>
              </p:cNvSpPr>
              <p:nvPr/>
            </p:nvSpPr>
            <p:spPr bwMode="auto">
              <a:xfrm flipV="1">
                <a:off x="4299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2" name="Line 30"/>
              <p:cNvSpPr>
                <a:spLocks noChangeShapeType="1"/>
              </p:cNvSpPr>
              <p:nvPr/>
            </p:nvSpPr>
            <p:spPr bwMode="auto">
              <a:xfrm flipV="1">
                <a:off x="5153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3" name="Line 31"/>
              <p:cNvSpPr>
                <a:spLocks noChangeShapeType="1"/>
              </p:cNvSpPr>
              <p:nvPr/>
            </p:nvSpPr>
            <p:spPr bwMode="auto">
              <a:xfrm flipV="1">
                <a:off x="6006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4" name="Line 32"/>
              <p:cNvSpPr>
                <a:spLocks noChangeShapeType="1"/>
              </p:cNvSpPr>
              <p:nvPr/>
            </p:nvSpPr>
            <p:spPr bwMode="auto">
              <a:xfrm flipV="1">
                <a:off x="6860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5" name="Line 33"/>
              <p:cNvSpPr>
                <a:spLocks noChangeShapeType="1"/>
              </p:cNvSpPr>
              <p:nvPr/>
            </p:nvSpPr>
            <p:spPr bwMode="auto">
              <a:xfrm flipV="1">
                <a:off x="7715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6" name="Line 34"/>
              <p:cNvSpPr>
                <a:spLocks noChangeShapeType="1"/>
              </p:cNvSpPr>
              <p:nvPr/>
            </p:nvSpPr>
            <p:spPr bwMode="auto">
              <a:xfrm flipV="1">
                <a:off x="8569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7" name="Line 35"/>
              <p:cNvSpPr>
                <a:spLocks noChangeShapeType="1"/>
              </p:cNvSpPr>
              <p:nvPr/>
            </p:nvSpPr>
            <p:spPr bwMode="auto">
              <a:xfrm flipV="1">
                <a:off x="9422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8" name="Line 36"/>
              <p:cNvSpPr>
                <a:spLocks noChangeShapeType="1"/>
              </p:cNvSpPr>
              <p:nvPr/>
            </p:nvSpPr>
            <p:spPr bwMode="auto">
              <a:xfrm flipV="1">
                <a:off x="10277" y="5963"/>
                <a:ext cx="1" cy="4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9" name="Freeform 37"/>
              <p:cNvSpPr>
                <a:spLocks/>
              </p:cNvSpPr>
              <p:nvPr/>
            </p:nvSpPr>
            <p:spPr bwMode="auto">
              <a:xfrm>
                <a:off x="883" y="553"/>
                <a:ext cx="9394" cy="666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423" y="96"/>
                  </a:cxn>
                  <a:cxn ang="0">
                    <a:pos x="845" y="255"/>
                  </a:cxn>
                  <a:cxn ang="0">
                    <a:pos x="1268" y="330"/>
                  </a:cxn>
                  <a:cxn ang="0">
                    <a:pos x="1691" y="191"/>
                  </a:cxn>
                  <a:cxn ang="0">
                    <a:pos x="2114" y="202"/>
                  </a:cxn>
                  <a:cxn ang="0">
                    <a:pos x="2536" y="117"/>
                  </a:cxn>
                  <a:cxn ang="0">
                    <a:pos x="2959" y="21"/>
                  </a:cxn>
                  <a:cxn ang="0">
                    <a:pos x="3382" y="11"/>
                  </a:cxn>
                  <a:cxn ang="0">
                    <a:pos x="3805" y="0"/>
                  </a:cxn>
                  <a:cxn ang="0">
                    <a:pos x="4227" y="21"/>
                  </a:cxn>
                  <a:cxn ang="0">
                    <a:pos x="4650" y="21"/>
                  </a:cxn>
                </a:cxnLst>
                <a:rect l="0" t="0" r="r" b="b"/>
                <a:pathLst>
                  <a:path w="4650" h="330">
                    <a:moveTo>
                      <a:pt x="0" y="21"/>
                    </a:moveTo>
                    <a:lnTo>
                      <a:pt x="423" y="96"/>
                    </a:lnTo>
                    <a:lnTo>
                      <a:pt x="845" y="255"/>
                    </a:lnTo>
                    <a:lnTo>
                      <a:pt x="1268" y="330"/>
                    </a:lnTo>
                    <a:lnTo>
                      <a:pt x="1691" y="191"/>
                    </a:lnTo>
                    <a:lnTo>
                      <a:pt x="2114" y="202"/>
                    </a:lnTo>
                    <a:lnTo>
                      <a:pt x="2536" y="117"/>
                    </a:lnTo>
                    <a:lnTo>
                      <a:pt x="2959" y="21"/>
                    </a:lnTo>
                    <a:lnTo>
                      <a:pt x="3382" y="11"/>
                    </a:lnTo>
                    <a:lnTo>
                      <a:pt x="3805" y="0"/>
                    </a:lnTo>
                    <a:lnTo>
                      <a:pt x="4227" y="21"/>
                    </a:lnTo>
                    <a:lnTo>
                      <a:pt x="4650" y="21"/>
                    </a:lnTo>
                  </a:path>
                </a:pathLst>
              </a:custGeom>
              <a:noFill/>
              <a:ln w="2032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0" name="Freeform 38"/>
              <p:cNvSpPr>
                <a:spLocks/>
              </p:cNvSpPr>
              <p:nvPr/>
            </p:nvSpPr>
            <p:spPr bwMode="auto">
              <a:xfrm>
                <a:off x="883" y="595"/>
                <a:ext cx="9394" cy="3328"/>
              </a:xfrm>
              <a:custGeom>
                <a:avLst/>
                <a:gdLst/>
                <a:ahLst/>
                <a:cxnLst>
                  <a:cxn ang="0">
                    <a:pos x="0" y="617"/>
                  </a:cxn>
                  <a:cxn ang="0">
                    <a:pos x="423" y="521"/>
                  </a:cxn>
                  <a:cxn ang="0">
                    <a:pos x="845" y="1647"/>
                  </a:cxn>
                  <a:cxn ang="0">
                    <a:pos x="1268" y="638"/>
                  </a:cxn>
                  <a:cxn ang="0">
                    <a:pos x="1691" y="0"/>
                  </a:cxn>
                  <a:cxn ang="0">
                    <a:pos x="2114" y="999"/>
                  </a:cxn>
                  <a:cxn ang="0">
                    <a:pos x="2536" y="872"/>
                  </a:cxn>
                  <a:cxn ang="0">
                    <a:pos x="2959" y="723"/>
                  </a:cxn>
                  <a:cxn ang="0">
                    <a:pos x="3382" y="149"/>
                  </a:cxn>
                  <a:cxn ang="0">
                    <a:pos x="3805" y="287"/>
                  </a:cxn>
                  <a:cxn ang="0">
                    <a:pos x="4227" y="425"/>
                  </a:cxn>
                  <a:cxn ang="0">
                    <a:pos x="4650" y="479"/>
                  </a:cxn>
                </a:cxnLst>
                <a:rect l="0" t="0" r="r" b="b"/>
                <a:pathLst>
                  <a:path w="4650" h="1647">
                    <a:moveTo>
                      <a:pt x="0" y="617"/>
                    </a:moveTo>
                    <a:lnTo>
                      <a:pt x="423" y="521"/>
                    </a:lnTo>
                    <a:lnTo>
                      <a:pt x="845" y="1647"/>
                    </a:lnTo>
                    <a:lnTo>
                      <a:pt x="1268" y="638"/>
                    </a:lnTo>
                    <a:lnTo>
                      <a:pt x="1691" y="0"/>
                    </a:lnTo>
                    <a:lnTo>
                      <a:pt x="2114" y="999"/>
                    </a:lnTo>
                    <a:lnTo>
                      <a:pt x="2536" y="872"/>
                    </a:lnTo>
                    <a:lnTo>
                      <a:pt x="2959" y="723"/>
                    </a:lnTo>
                    <a:lnTo>
                      <a:pt x="3382" y="149"/>
                    </a:lnTo>
                    <a:lnTo>
                      <a:pt x="3805" y="287"/>
                    </a:lnTo>
                    <a:lnTo>
                      <a:pt x="4227" y="425"/>
                    </a:lnTo>
                    <a:lnTo>
                      <a:pt x="4650" y="479"/>
                    </a:lnTo>
                  </a:path>
                </a:pathLst>
              </a:custGeom>
              <a:noFill/>
              <a:ln w="3048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1" name="Freeform 39"/>
              <p:cNvSpPr>
                <a:spLocks/>
              </p:cNvSpPr>
              <p:nvPr/>
            </p:nvSpPr>
            <p:spPr bwMode="auto">
              <a:xfrm>
                <a:off x="865" y="1223"/>
                <a:ext cx="888" cy="530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886" y="530"/>
                  </a:cxn>
                  <a:cxn ang="0">
                    <a:pos x="888" y="495"/>
                  </a:cxn>
                  <a:cxn ang="0">
                    <a:pos x="2" y="0"/>
                  </a:cxn>
                  <a:cxn ang="0">
                    <a:pos x="0" y="35"/>
                  </a:cxn>
                </a:cxnLst>
                <a:rect l="0" t="0" r="r" b="b"/>
                <a:pathLst>
                  <a:path w="888" h="530">
                    <a:moveTo>
                      <a:pt x="0" y="35"/>
                    </a:moveTo>
                    <a:lnTo>
                      <a:pt x="886" y="530"/>
                    </a:lnTo>
                    <a:lnTo>
                      <a:pt x="888" y="495"/>
                    </a:lnTo>
                    <a:lnTo>
                      <a:pt x="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2" name="Freeform 40"/>
              <p:cNvSpPr>
                <a:spLocks/>
              </p:cNvSpPr>
              <p:nvPr/>
            </p:nvSpPr>
            <p:spPr bwMode="auto">
              <a:xfrm>
                <a:off x="1721" y="1716"/>
                <a:ext cx="885" cy="25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3" y="2522"/>
                  </a:cxn>
                  <a:cxn ang="0">
                    <a:pos x="885" y="2524"/>
                  </a:cxn>
                  <a:cxn ang="0">
                    <a:pos x="32" y="2"/>
                  </a:cxn>
                  <a:cxn ang="0">
                    <a:pos x="0" y="0"/>
                  </a:cxn>
                </a:cxnLst>
                <a:rect l="0" t="0" r="r" b="b"/>
                <a:pathLst>
                  <a:path w="885" h="2524">
                    <a:moveTo>
                      <a:pt x="0" y="0"/>
                    </a:moveTo>
                    <a:lnTo>
                      <a:pt x="853" y="2522"/>
                    </a:lnTo>
                    <a:lnTo>
                      <a:pt x="885" y="2524"/>
                    </a:lnTo>
                    <a:lnTo>
                      <a:pt x="3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3" name="Freeform 41"/>
              <p:cNvSpPr>
                <a:spLocks/>
              </p:cNvSpPr>
              <p:nvPr/>
            </p:nvSpPr>
            <p:spPr bwMode="auto">
              <a:xfrm>
                <a:off x="2574" y="684"/>
                <a:ext cx="887" cy="3556"/>
              </a:xfrm>
              <a:custGeom>
                <a:avLst/>
                <a:gdLst/>
                <a:ahLst/>
                <a:cxnLst>
                  <a:cxn ang="0">
                    <a:pos x="0" y="3554"/>
                  </a:cxn>
                  <a:cxn ang="0">
                    <a:pos x="854" y="0"/>
                  </a:cxn>
                  <a:cxn ang="0">
                    <a:pos x="887" y="2"/>
                  </a:cxn>
                  <a:cxn ang="0">
                    <a:pos x="32" y="3556"/>
                  </a:cxn>
                  <a:cxn ang="0">
                    <a:pos x="0" y="3554"/>
                  </a:cxn>
                </a:cxnLst>
                <a:rect l="0" t="0" r="r" b="b"/>
                <a:pathLst>
                  <a:path w="887" h="3556">
                    <a:moveTo>
                      <a:pt x="0" y="3554"/>
                    </a:moveTo>
                    <a:lnTo>
                      <a:pt x="854" y="0"/>
                    </a:lnTo>
                    <a:lnTo>
                      <a:pt x="887" y="2"/>
                    </a:lnTo>
                    <a:lnTo>
                      <a:pt x="32" y="3556"/>
                    </a:lnTo>
                    <a:lnTo>
                      <a:pt x="0" y="35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4" name="Freeform 42"/>
              <p:cNvSpPr>
                <a:spLocks/>
              </p:cNvSpPr>
              <p:nvPr/>
            </p:nvSpPr>
            <p:spPr bwMode="auto">
              <a:xfrm>
                <a:off x="3426" y="686"/>
                <a:ext cx="889" cy="249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887" y="249"/>
                  </a:cxn>
                  <a:cxn ang="0">
                    <a:pos x="889" y="216"/>
                  </a:cxn>
                  <a:cxn ang="0">
                    <a:pos x="2" y="0"/>
                  </a:cxn>
                  <a:cxn ang="0">
                    <a:pos x="0" y="32"/>
                  </a:cxn>
                </a:cxnLst>
                <a:rect l="0" t="0" r="r" b="b"/>
                <a:pathLst>
                  <a:path w="889" h="249">
                    <a:moveTo>
                      <a:pt x="0" y="32"/>
                    </a:moveTo>
                    <a:lnTo>
                      <a:pt x="887" y="249"/>
                    </a:lnTo>
                    <a:lnTo>
                      <a:pt x="889" y="216"/>
                    </a:lnTo>
                    <a:lnTo>
                      <a:pt x="2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5" name="Freeform 43"/>
              <p:cNvSpPr>
                <a:spLocks/>
              </p:cNvSpPr>
              <p:nvPr/>
            </p:nvSpPr>
            <p:spPr bwMode="auto">
              <a:xfrm>
                <a:off x="4283" y="898"/>
                <a:ext cx="889" cy="10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4" y="1045"/>
                  </a:cxn>
                  <a:cxn ang="0">
                    <a:pos x="889" y="1047"/>
                  </a:cxn>
                  <a:cxn ang="0">
                    <a:pos x="34" y="2"/>
                  </a:cxn>
                  <a:cxn ang="0">
                    <a:pos x="0" y="0"/>
                  </a:cxn>
                </a:cxnLst>
                <a:rect l="0" t="0" r="r" b="b"/>
                <a:pathLst>
                  <a:path w="889" h="1047">
                    <a:moveTo>
                      <a:pt x="0" y="0"/>
                    </a:moveTo>
                    <a:lnTo>
                      <a:pt x="854" y="1045"/>
                    </a:lnTo>
                    <a:lnTo>
                      <a:pt x="889" y="1047"/>
                    </a:lnTo>
                    <a:lnTo>
                      <a:pt x="3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6" name="Freeform 44"/>
              <p:cNvSpPr>
                <a:spLocks/>
              </p:cNvSpPr>
              <p:nvPr/>
            </p:nvSpPr>
            <p:spPr bwMode="auto">
              <a:xfrm>
                <a:off x="5135" y="1223"/>
                <a:ext cx="887" cy="722"/>
              </a:xfrm>
              <a:custGeom>
                <a:avLst/>
                <a:gdLst/>
                <a:ahLst/>
                <a:cxnLst>
                  <a:cxn ang="0">
                    <a:pos x="0" y="687"/>
                  </a:cxn>
                  <a:cxn ang="0">
                    <a:pos x="885" y="0"/>
                  </a:cxn>
                  <a:cxn ang="0">
                    <a:pos x="887" y="35"/>
                  </a:cxn>
                  <a:cxn ang="0">
                    <a:pos x="2" y="722"/>
                  </a:cxn>
                  <a:cxn ang="0">
                    <a:pos x="0" y="687"/>
                  </a:cxn>
                </a:cxnLst>
                <a:rect l="0" t="0" r="r" b="b"/>
                <a:pathLst>
                  <a:path w="887" h="722">
                    <a:moveTo>
                      <a:pt x="0" y="687"/>
                    </a:moveTo>
                    <a:lnTo>
                      <a:pt x="885" y="0"/>
                    </a:lnTo>
                    <a:lnTo>
                      <a:pt x="887" y="35"/>
                    </a:lnTo>
                    <a:lnTo>
                      <a:pt x="2" y="722"/>
                    </a:lnTo>
                    <a:lnTo>
                      <a:pt x="0" y="6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7" name="Freeform 45"/>
              <p:cNvSpPr>
                <a:spLocks/>
              </p:cNvSpPr>
              <p:nvPr/>
            </p:nvSpPr>
            <p:spPr bwMode="auto">
              <a:xfrm>
                <a:off x="5988" y="1223"/>
                <a:ext cx="889" cy="87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887" y="873"/>
                  </a:cxn>
                  <a:cxn ang="0">
                    <a:pos x="889" y="839"/>
                  </a:cxn>
                  <a:cxn ang="0">
                    <a:pos x="2" y="0"/>
                  </a:cxn>
                  <a:cxn ang="0">
                    <a:pos x="0" y="35"/>
                  </a:cxn>
                </a:cxnLst>
                <a:rect l="0" t="0" r="r" b="b"/>
                <a:pathLst>
                  <a:path w="889" h="873">
                    <a:moveTo>
                      <a:pt x="0" y="35"/>
                    </a:moveTo>
                    <a:lnTo>
                      <a:pt x="887" y="873"/>
                    </a:lnTo>
                    <a:lnTo>
                      <a:pt x="889" y="839"/>
                    </a:lnTo>
                    <a:lnTo>
                      <a:pt x="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8" name="Freeform 46"/>
              <p:cNvSpPr>
                <a:spLocks/>
              </p:cNvSpPr>
              <p:nvPr/>
            </p:nvSpPr>
            <p:spPr bwMode="auto">
              <a:xfrm>
                <a:off x="6842" y="1718"/>
                <a:ext cx="889" cy="376"/>
              </a:xfrm>
              <a:custGeom>
                <a:avLst/>
                <a:gdLst/>
                <a:ahLst/>
                <a:cxnLst>
                  <a:cxn ang="0">
                    <a:pos x="0" y="344"/>
                  </a:cxn>
                  <a:cxn ang="0">
                    <a:pos x="887" y="0"/>
                  </a:cxn>
                  <a:cxn ang="0">
                    <a:pos x="889" y="33"/>
                  </a:cxn>
                  <a:cxn ang="0">
                    <a:pos x="2" y="376"/>
                  </a:cxn>
                  <a:cxn ang="0">
                    <a:pos x="0" y="344"/>
                  </a:cxn>
                </a:cxnLst>
                <a:rect l="0" t="0" r="r" b="b"/>
                <a:pathLst>
                  <a:path w="889" h="376">
                    <a:moveTo>
                      <a:pt x="0" y="344"/>
                    </a:moveTo>
                    <a:lnTo>
                      <a:pt x="887" y="0"/>
                    </a:lnTo>
                    <a:lnTo>
                      <a:pt x="889" y="33"/>
                    </a:lnTo>
                    <a:lnTo>
                      <a:pt x="2" y="376"/>
                    </a:lnTo>
                    <a:lnTo>
                      <a:pt x="0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9" name="Freeform 47"/>
              <p:cNvSpPr>
                <a:spLocks/>
              </p:cNvSpPr>
              <p:nvPr/>
            </p:nvSpPr>
            <p:spPr bwMode="auto">
              <a:xfrm>
                <a:off x="7697" y="1718"/>
                <a:ext cx="889" cy="182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887" y="182"/>
                  </a:cxn>
                  <a:cxn ang="0">
                    <a:pos x="889" y="150"/>
                  </a:cxn>
                  <a:cxn ang="0">
                    <a:pos x="2" y="0"/>
                  </a:cxn>
                  <a:cxn ang="0">
                    <a:pos x="0" y="33"/>
                  </a:cxn>
                </a:cxnLst>
                <a:rect l="0" t="0" r="r" b="b"/>
                <a:pathLst>
                  <a:path w="889" h="182">
                    <a:moveTo>
                      <a:pt x="0" y="33"/>
                    </a:moveTo>
                    <a:lnTo>
                      <a:pt x="887" y="182"/>
                    </a:lnTo>
                    <a:lnTo>
                      <a:pt x="889" y="150"/>
                    </a:lnTo>
                    <a:lnTo>
                      <a:pt x="2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0" name="Freeform 48"/>
              <p:cNvSpPr>
                <a:spLocks/>
              </p:cNvSpPr>
              <p:nvPr/>
            </p:nvSpPr>
            <p:spPr bwMode="auto">
              <a:xfrm>
                <a:off x="8551" y="1654"/>
                <a:ext cx="887" cy="246"/>
              </a:xfrm>
              <a:custGeom>
                <a:avLst/>
                <a:gdLst/>
                <a:ahLst/>
                <a:cxnLst>
                  <a:cxn ang="0">
                    <a:pos x="0" y="214"/>
                  </a:cxn>
                  <a:cxn ang="0">
                    <a:pos x="885" y="0"/>
                  </a:cxn>
                  <a:cxn ang="0">
                    <a:pos x="887" y="32"/>
                  </a:cxn>
                  <a:cxn ang="0">
                    <a:pos x="2" y="246"/>
                  </a:cxn>
                  <a:cxn ang="0">
                    <a:pos x="0" y="214"/>
                  </a:cxn>
                </a:cxnLst>
                <a:rect l="0" t="0" r="r" b="b"/>
                <a:pathLst>
                  <a:path w="887" h="246">
                    <a:moveTo>
                      <a:pt x="0" y="214"/>
                    </a:moveTo>
                    <a:lnTo>
                      <a:pt x="885" y="0"/>
                    </a:lnTo>
                    <a:lnTo>
                      <a:pt x="887" y="32"/>
                    </a:lnTo>
                    <a:lnTo>
                      <a:pt x="2" y="246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1" name="Freeform 49"/>
              <p:cNvSpPr>
                <a:spLocks/>
              </p:cNvSpPr>
              <p:nvPr/>
            </p:nvSpPr>
            <p:spPr bwMode="auto">
              <a:xfrm>
                <a:off x="9404" y="1654"/>
                <a:ext cx="889" cy="182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887" y="182"/>
                  </a:cxn>
                  <a:cxn ang="0">
                    <a:pos x="889" y="149"/>
                  </a:cxn>
                  <a:cxn ang="0">
                    <a:pos x="2" y="0"/>
                  </a:cxn>
                  <a:cxn ang="0">
                    <a:pos x="0" y="32"/>
                  </a:cxn>
                </a:cxnLst>
                <a:rect l="0" t="0" r="r" b="b"/>
                <a:pathLst>
                  <a:path w="889" h="182">
                    <a:moveTo>
                      <a:pt x="0" y="32"/>
                    </a:moveTo>
                    <a:lnTo>
                      <a:pt x="887" y="182"/>
                    </a:lnTo>
                    <a:lnTo>
                      <a:pt x="889" y="149"/>
                    </a:lnTo>
                    <a:lnTo>
                      <a:pt x="2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2" name="Freeform 50"/>
              <p:cNvSpPr>
                <a:spLocks/>
              </p:cNvSpPr>
              <p:nvPr/>
            </p:nvSpPr>
            <p:spPr bwMode="auto">
              <a:xfrm>
                <a:off x="879" y="1032"/>
                <a:ext cx="103" cy="6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97" y="0"/>
                  </a:cxn>
                  <a:cxn ang="0">
                    <a:pos x="103" y="48"/>
                  </a:cxn>
                  <a:cxn ang="0">
                    <a:pos x="6" y="60"/>
                  </a:cxn>
                  <a:cxn ang="0">
                    <a:pos x="0" y="12"/>
                  </a:cxn>
                </a:cxnLst>
                <a:rect l="0" t="0" r="r" b="b"/>
                <a:pathLst>
                  <a:path w="103" h="60">
                    <a:moveTo>
                      <a:pt x="0" y="12"/>
                    </a:moveTo>
                    <a:lnTo>
                      <a:pt x="97" y="0"/>
                    </a:lnTo>
                    <a:lnTo>
                      <a:pt x="103" y="48"/>
                    </a:lnTo>
                    <a:lnTo>
                      <a:pt x="6" y="6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3" name="Freeform 51"/>
              <p:cNvSpPr>
                <a:spLocks/>
              </p:cNvSpPr>
              <p:nvPr/>
            </p:nvSpPr>
            <p:spPr bwMode="auto">
              <a:xfrm>
                <a:off x="1168" y="995"/>
                <a:ext cx="103" cy="61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97" y="0"/>
                  </a:cxn>
                  <a:cxn ang="0">
                    <a:pos x="103" y="49"/>
                  </a:cxn>
                  <a:cxn ang="0">
                    <a:pos x="6" y="61"/>
                  </a:cxn>
                  <a:cxn ang="0">
                    <a:pos x="0" y="12"/>
                  </a:cxn>
                </a:cxnLst>
                <a:rect l="0" t="0" r="r" b="b"/>
                <a:pathLst>
                  <a:path w="103" h="61">
                    <a:moveTo>
                      <a:pt x="0" y="12"/>
                    </a:moveTo>
                    <a:lnTo>
                      <a:pt x="97" y="0"/>
                    </a:lnTo>
                    <a:lnTo>
                      <a:pt x="103" y="49"/>
                    </a:lnTo>
                    <a:lnTo>
                      <a:pt x="6" y="6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4" name="Freeform 52"/>
              <p:cNvSpPr>
                <a:spLocks/>
              </p:cNvSpPr>
              <p:nvPr/>
            </p:nvSpPr>
            <p:spPr bwMode="auto">
              <a:xfrm>
                <a:off x="1457" y="959"/>
                <a:ext cx="103" cy="6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96" y="0"/>
                  </a:cxn>
                  <a:cxn ang="0">
                    <a:pos x="103" y="48"/>
                  </a:cxn>
                  <a:cxn ang="0">
                    <a:pos x="6" y="60"/>
                  </a:cxn>
                  <a:cxn ang="0">
                    <a:pos x="0" y="12"/>
                  </a:cxn>
                </a:cxnLst>
                <a:rect l="0" t="0" r="r" b="b"/>
                <a:pathLst>
                  <a:path w="103" h="60">
                    <a:moveTo>
                      <a:pt x="0" y="12"/>
                    </a:moveTo>
                    <a:lnTo>
                      <a:pt x="96" y="0"/>
                    </a:lnTo>
                    <a:lnTo>
                      <a:pt x="103" y="48"/>
                    </a:lnTo>
                    <a:lnTo>
                      <a:pt x="6" y="6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5" name="Freeform 53"/>
              <p:cNvSpPr>
                <a:spLocks/>
              </p:cNvSpPr>
              <p:nvPr/>
            </p:nvSpPr>
            <p:spPr bwMode="auto">
              <a:xfrm>
                <a:off x="1719" y="963"/>
                <a:ext cx="81" cy="10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81" y="89"/>
                  </a:cxn>
                  <a:cxn ang="0">
                    <a:pos x="37" y="107"/>
                  </a:cxn>
                  <a:cxn ang="0">
                    <a:pos x="0" y="18"/>
                  </a:cxn>
                  <a:cxn ang="0">
                    <a:pos x="45" y="0"/>
                  </a:cxn>
                </a:cxnLst>
                <a:rect l="0" t="0" r="r" b="b"/>
                <a:pathLst>
                  <a:path w="81" h="107">
                    <a:moveTo>
                      <a:pt x="45" y="0"/>
                    </a:moveTo>
                    <a:lnTo>
                      <a:pt x="81" y="89"/>
                    </a:lnTo>
                    <a:lnTo>
                      <a:pt x="37" y="107"/>
                    </a:lnTo>
                    <a:lnTo>
                      <a:pt x="0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6" name="Freeform 54"/>
              <p:cNvSpPr>
                <a:spLocks/>
              </p:cNvSpPr>
              <p:nvPr/>
            </p:nvSpPr>
            <p:spPr bwMode="auto">
              <a:xfrm>
                <a:off x="1830" y="1232"/>
                <a:ext cx="81" cy="10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81" y="88"/>
                  </a:cxn>
                  <a:cxn ang="0">
                    <a:pos x="37" y="107"/>
                  </a:cxn>
                  <a:cxn ang="0">
                    <a:pos x="0" y="18"/>
                  </a:cxn>
                  <a:cxn ang="0">
                    <a:pos x="45" y="0"/>
                  </a:cxn>
                </a:cxnLst>
                <a:rect l="0" t="0" r="r" b="b"/>
                <a:pathLst>
                  <a:path w="81" h="107">
                    <a:moveTo>
                      <a:pt x="45" y="0"/>
                    </a:moveTo>
                    <a:lnTo>
                      <a:pt x="81" y="88"/>
                    </a:lnTo>
                    <a:lnTo>
                      <a:pt x="37" y="107"/>
                    </a:lnTo>
                    <a:lnTo>
                      <a:pt x="0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7" name="Freeform 55"/>
              <p:cNvSpPr>
                <a:spLocks/>
              </p:cNvSpPr>
              <p:nvPr/>
            </p:nvSpPr>
            <p:spPr bwMode="auto">
              <a:xfrm>
                <a:off x="1939" y="1500"/>
                <a:ext cx="83" cy="109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83" y="91"/>
                  </a:cxn>
                  <a:cxn ang="0">
                    <a:pos x="39" y="109"/>
                  </a:cxn>
                  <a:cxn ang="0">
                    <a:pos x="0" y="18"/>
                  </a:cxn>
                  <a:cxn ang="0">
                    <a:pos x="45" y="0"/>
                  </a:cxn>
                </a:cxnLst>
                <a:rect l="0" t="0" r="r" b="b"/>
                <a:pathLst>
                  <a:path w="83" h="109">
                    <a:moveTo>
                      <a:pt x="45" y="0"/>
                    </a:moveTo>
                    <a:lnTo>
                      <a:pt x="83" y="91"/>
                    </a:lnTo>
                    <a:lnTo>
                      <a:pt x="39" y="109"/>
                    </a:lnTo>
                    <a:lnTo>
                      <a:pt x="0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8" name="Freeform 56"/>
              <p:cNvSpPr>
                <a:spLocks/>
              </p:cNvSpPr>
              <p:nvPr/>
            </p:nvSpPr>
            <p:spPr bwMode="auto">
              <a:xfrm>
                <a:off x="2050" y="1769"/>
                <a:ext cx="81" cy="109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81" y="91"/>
                  </a:cxn>
                  <a:cxn ang="0">
                    <a:pos x="37" y="109"/>
                  </a:cxn>
                  <a:cxn ang="0">
                    <a:pos x="0" y="18"/>
                  </a:cxn>
                  <a:cxn ang="0">
                    <a:pos x="45" y="0"/>
                  </a:cxn>
                </a:cxnLst>
                <a:rect l="0" t="0" r="r" b="b"/>
                <a:pathLst>
                  <a:path w="81" h="109">
                    <a:moveTo>
                      <a:pt x="45" y="0"/>
                    </a:moveTo>
                    <a:lnTo>
                      <a:pt x="81" y="91"/>
                    </a:lnTo>
                    <a:lnTo>
                      <a:pt x="37" y="109"/>
                    </a:lnTo>
                    <a:lnTo>
                      <a:pt x="0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9" name="Freeform 57"/>
              <p:cNvSpPr>
                <a:spLocks/>
              </p:cNvSpPr>
              <p:nvPr/>
            </p:nvSpPr>
            <p:spPr bwMode="auto">
              <a:xfrm>
                <a:off x="2160" y="2040"/>
                <a:ext cx="82" cy="109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82" y="89"/>
                  </a:cxn>
                  <a:cxn ang="0">
                    <a:pos x="38" y="109"/>
                  </a:cxn>
                  <a:cxn ang="0">
                    <a:pos x="0" y="20"/>
                  </a:cxn>
                  <a:cxn ang="0">
                    <a:pos x="44" y="0"/>
                  </a:cxn>
                </a:cxnLst>
                <a:rect l="0" t="0" r="r" b="b"/>
                <a:pathLst>
                  <a:path w="82" h="109">
                    <a:moveTo>
                      <a:pt x="44" y="0"/>
                    </a:moveTo>
                    <a:lnTo>
                      <a:pt x="82" y="89"/>
                    </a:lnTo>
                    <a:lnTo>
                      <a:pt x="38" y="109"/>
                    </a:lnTo>
                    <a:lnTo>
                      <a:pt x="0" y="2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0" name="Freeform 58"/>
              <p:cNvSpPr>
                <a:spLocks/>
              </p:cNvSpPr>
              <p:nvPr/>
            </p:nvSpPr>
            <p:spPr bwMode="auto">
              <a:xfrm>
                <a:off x="2271" y="2308"/>
                <a:ext cx="80" cy="107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80" y="89"/>
                  </a:cxn>
                  <a:cxn ang="0">
                    <a:pos x="36" y="107"/>
                  </a:cxn>
                  <a:cxn ang="0">
                    <a:pos x="0" y="19"/>
                  </a:cxn>
                  <a:cxn ang="0">
                    <a:pos x="44" y="0"/>
                  </a:cxn>
                </a:cxnLst>
                <a:rect l="0" t="0" r="r" b="b"/>
                <a:pathLst>
                  <a:path w="80" h="107">
                    <a:moveTo>
                      <a:pt x="44" y="0"/>
                    </a:moveTo>
                    <a:lnTo>
                      <a:pt x="80" y="89"/>
                    </a:lnTo>
                    <a:lnTo>
                      <a:pt x="36" y="107"/>
                    </a:lnTo>
                    <a:lnTo>
                      <a:pt x="0" y="19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1" name="Freeform 59"/>
              <p:cNvSpPr>
                <a:spLocks/>
              </p:cNvSpPr>
              <p:nvPr/>
            </p:nvSpPr>
            <p:spPr bwMode="auto">
              <a:xfrm>
                <a:off x="2382" y="2577"/>
                <a:ext cx="81" cy="109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81" y="91"/>
                  </a:cxn>
                  <a:cxn ang="0">
                    <a:pos x="36" y="109"/>
                  </a:cxn>
                  <a:cxn ang="0">
                    <a:pos x="0" y="18"/>
                  </a:cxn>
                  <a:cxn ang="0">
                    <a:pos x="44" y="0"/>
                  </a:cxn>
                </a:cxnLst>
                <a:rect l="0" t="0" r="r" b="b"/>
                <a:pathLst>
                  <a:path w="81" h="109">
                    <a:moveTo>
                      <a:pt x="44" y="0"/>
                    </a:moveTo>
                    <a:lnTo>
                      <a:pt x="81" y="91"/>
                    </a:lnTo>
                    <a:lnTo>
                      <a:pt x="36" y="109"/>
                    </a:lnTo>
                    <a:lnTo>
                      <a:pt x="0" y="1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2" name="Freeform 60"/>
              <p:cNvSpPr>
                <a:spLocks/>
              </p:cNvSpPr>
              <p:nvPr/>
            </p:nvSpPr>
            <p:spPr bwMode="auto">
              <a:xfrm>
                <a:off x="2491" y="2846"/>
                <a:ext cx="81" cy="109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81" y="91"/>
                  </a:cxn>
                  <a:cxn ang="0">
                    <a:pos x="36" y="109"/>
                  </a:cxn>
                  <a:cxn ang="0">
                    <a:pos x="0" y="18"/>
                  </a:cxn>
                  <a:cxn ang="0">
                    <a:pos x="44" y="0"/>
                  </a:cxn>
                </a:cxnLst>
                <a:rect l="0" t="0" r="r" b="b"/>
                <a:pathLst>
                  <a:path w="81" h="109">
                    <a:moveTo>
                      <a:pt x="44" y="0"/>
                    </a:moveTo>
                    <a:lnTo>
                      <a:pt x="81" y="91"/>
                    </a:lnTo>
                    <a:lnTo>
                      <a:pt x="36" y="109"/>
                    </a:lnTo>
                    <a:lnTo>
                      <a:pt x="0" y="1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3" name="Freeform 61"/>
              <p:cNvSpPr>
                <a:spLocks/>
              </p:cNvSpPr>
              <p:nvPr/>
            </p:nvSpPr>
            <p:spPr bwMode="auto">
              <a:xfrm>
                <a:off x="2604" y="2864"/>
                <a:ext cx="87" cy="109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42" y="0"/>
                  </a:cxn>
                  <a:cxn ang="0">
                    <a:pos x="87" y="20"/>
                  </a:cxn>
                  <a:cxn ang="0">
                    <a:pos x="44" y="109"/>
                  </a:cxn>
                  <a:cxn ang="0">
                    <a:pos x="0" y="89"/>
                  </a:cxn>
                </a:cxnLst>
                <a:rect l="0" t="0" r="r" b="b"/>
                <a:pathLst>
                  <a:path w="87" h="109">
                    <a:moveTo>
                      <a:pt x="0" y="89"/>
                    </a:moveTo>
                    <a:lnTo>
                      <a:pt x="42" y="0"/>
                    </a:lnTo>
                    <a:lnTo>
                      <a:pt x="87" y="20"/>
                    </a:lnTo>
                    <a:lnTo>
                      <a:pt x="44" y="10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4" name="Freeform 62"/>
              <p:cNvSpPr>
                <a:spLocks/>
              </p:cNvSpPr>
              <p:nvPr/>
            </p:nvSpPr>
            <p:spPr bwMode="auto">
              <a:xfrm>
                <a:off x="2727" y="2601"/>
                <a:ext cx="85" cy="107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41" y="0"/>
                  </a:cxn>
                  <a:cxn ang="0">
                    <a:pos x="85" y="21"/>
                  </a:cxn>
                  <a:cxn ang="0">
                    <a:pos x="45" y="107"/>
                  </a:cxn>
                  <a:cxn ang="0">
                    <a:pos x="0" y="87"/>
                  </a:cxn>
                </a:cxnLst>
                <a:rect l="0" t="0" r="r" b="b"/>
                <a:pathLst>
                  <a:path w="85" h="107">
                    <a:moveTo>
                      <a:pt x="0" y="87"/>
                    </a:moveTo>
                    <a:lnTo>
                      <a:pt x="41" y="0"/>
                    </a:lnTo>
                    <a:lnTo>
                      <a:pt x="85" y="21"/>
                    </a:lnTo>
                    <a:lnTo>
                      <a:pt x="45" y="107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5" name="Freeform 63"/>
              <p:cNvSpPr>
                <a:spLocks/>
              </p:cNvSpPr>
              <p:nvPr/>
            </p:nvSpPr>
            <p:spPr bwMode="auto">
              <a:xfrm>
                <a:off x="2848" y="2337"/>
                <a:ext cx="87" cy="109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43" y="0"/>
                  </a:cxn>
                  <a:cxn ang="0">
                    <a:pos x="87" y="20"/>
                  </a:cxn>
                  <a:cxn ang="0">
                    <a:pos x="45" y="109"/>
                  </a:cxn>
                  <a:cxn ang="0">
                    <a:pos x="0" y="89"/>
                  </a:cxn>
                </a:cxnLst>
                <a:rect l="0" t="0" r="r" b="b"/>
                <a:pathLst>
                  <a:path w="87" h="109">
                    <a:moveTo>
                      <a:pt x="0" y="89"/>
                    </a:moveTo>
                    <a:lnTo>
                      <a:pt x="43" y="0"/>
                    </a:lnTo>
                    <a:lnTo>
                      <a:pt x="87" y="20"/>
                    </a:lnTo>
                    <a:lnTo>
                      <a:pt x="45" y="10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6" name="Freeform 64"/>
              <p:cNvSpPr>
                <a:spLocks/>
              </p:cNvSpPr>
              <p:nvPr/>
            </p:nvSpPr>
            <p:spPr bwMode="auto">
              <a:xfrm>
                <a:off x="2972" y="2072"/>
                <a:ext cx="84" cy="109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40" y="0"/>
                  </a:cxn>
                  <a:cxn ang="0">
                    <a:pos x="84" y="20"/>
                  </a:cxn>
                  <a:cxn ang="0">
                    <a:pos x="44" y="109"/>
                  </a:cxn>
                  <a:cxn ang="0">
                    <a:pos x="0" y="89"/>
                  </a:cxn>
                </a:cxnLst>
                <a:rect l="0" t="0" r="r" b="b"/>
                <a:pathLst>
                  <a:path w="84" h="109">
                    <a:moveTo>
                      <a:pt x="0" y="89"/>
                    </a:moveTo>
                    <a:lnTo>
                      <a:pt x="40" y="0"/>
                    </a:lnTo>
                    <a:lnTo>
                      <a:pt x="84" y="20"/>
                    </a:lnTo>
                    <a:lnTo>
                      <a:pt x="44" y="10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7" name="Freeform 65"/>
              <p:cNvSpPr>
                <a:spLocks/>
              </p:cNvSpPr>
              <p:nvPr/>
            </p:nvSpPr>
            <p:spPr bwMode="auto">
              <a:xfrm>
                <a:off x="3093" y="1807"/>
                <a:ext cx="87" cy="109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42" y="0"/>
                  </a:cxn>
                  <a:cxn ang="0">
                    <a:pos x="87" y="23"/>
                  </a:cxn>
                  <a:cxn ang="0">
                    <a:pos x="44" y="109"/>
                  </a:cxn>
                  <a:cxn ang="0">
                    <a:pos x="0" y="87"/>
                  </a:cxn>
                </a:cxnLst>
                <a:rect l="0" t="0" r="r" b="b"/>
                <a:pathLst>
                  <a:path w="87" h="109">
                    <a:moveTo>
                      <a:pt x="0" y="87"/>
                    </a:moveTo>
                    <a:lnTo>
                      <a:pt x="42" y="0"/>
                    </a:lnTo>
                    <a:lnTo>
                      <a:pt x="87" y="23"/>
                    </a:lnTo>
                    <a:lnTo>
                      <a:pt x="44" y="109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8" name="Freeform 66"/>
              <p:cNvSpPr>
                <a:spLocks/>
              </p:cNvSpPr>
              <p:nvPr/>
            </p:nvSpPr>
            <p:spPr bwMode="auto">
              <a:xfrm>
                <a:off x="3216" y="1545"/>
                <a:ext cx="85" cy="109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40" y="0"/>
                  </a:cxn>
                  <a:cxn ang="0">
                    <a:pos x="85" y="20"/>
                  </a:cxn>
                  <a:cxn ang="0">
                    <a:pos x="45" y="109"/>
                  </a:cxn>
                  <a:cxn ang="0">
                    <a:pos x="0" y="89"/>
                  </a:cxn>
                </a:cxnLst>
                <a:rect l="0" t="0" r="r" b="b"/>
                <a:pathLst>
                  <a:path w="85" h="109">
                    <a:moveTo>
                      <a:pt x="0" y="89"/>
                    </a:moveTo>
                    <a:lnTo>
                      <a:pt x="40" y="0"/>
                    </a:lnTo>
                    <a:lnTo>
                      <a:pt x="85" y="20"/>
                    </a:lnTo>
                    <a:lnTo>
                      <a:pt x="45" y="10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9" name="Freeform 67"/>
              <p:cNvSpPr>
                <a:spLocks/>
              </p:cNvSpPr>
              <p:nvPr/>
            </p:nvSpPr>
            <p:spPr bwMode="auto">
              <a:xfrm>
                <a:off x="3337" y="1280"/>
                <a:ext cx="87" cy="109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43" y="0"/>
                  </a:cxn>
                  <a:cxn ang="0">
                    <a:pos x="87" y="20"/>
                  </a:cxn>
                  <a:cxn ang="0">
                    <a:pos x="45" y="109"/>
                  </a:cxn>
                  <a:cxn ang="0">
                    <a:pos x="0" y="89"/>
                  </a:cxn>
                </a:cxnLst>
                <a:rect l="0" t="0" r="r" b="b"/>
                <a:pathLst>
                  <a:path w="87" h="109">
                    <a:moveTo>
                      <a:pt x="0" y="89"/>
                    </a:moveTo>
                    <a:lnTo>
                      <a:pt x="43" y="0"/>
                    </a:lnTo>
                    <a:lnTo>
                      <a:pt x="87" y="20"/>
                    </a:lnTo>
                    <a:lnTo>
                      <a:pt x="45" y="10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0" name="Freeform 68"/>
              <p:cNvSpPr>
                <a:spLocks/>
              </p:cNvSpPr>
              <p:nvPr/>
            </p:nvSpPr>
            <p:spPr bwMode="auto">
              <a:xfrm>
                <a:off x="3505" y="1068"/>
                <a:ext cx="107" cy="95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79" y="0"/>
                  </a:cxn>
                  <a:cxn ang="0">
                    <a:pos x="107" y="38"/>
                  </a:cxn>
                  <a:cxn ang="0">
                    <a:pos x="28" y="95"/>
                  </a:cxn>
                  <a:cxn ang="0">
                    <a:pos x="0" y="56"/>
                  </a:cxn>
                </a:cxnLst>
                <a:rect l="0" t="0" r="r" b="b"/>
                <a:pathLst>
                  <a:path w="107" h="95">
                    <a:moveTo>
                      <a:pt x="0" y="56"/>
                    </a:moveTo>
                    <a:lnTo>
                      <a:pt x="79" y="0"/>
                    </a:lnTo>
                    <a:lnTo>
                      <a:pt x="107" y="38"/>
                    </a:lnTo>
                    <a:lnTo>
                      <a:pt x="28" y="95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1" name="Freeform 69"/>
              <p:cNvSpPr>
                <a:spLocks/>
              </p:cNvSpPr>
              <p:nvPr/>
            </p:nvSpPr>
            <p:spPr bwMode="auto">
              <a:xfrm>
                <a:off x="3743" y="900"/>
                <a:ext cx="107" cy="95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79" y="0"/>
                  </a:cxn>
                  <a:cxn ang="0">
                    <a:pos x="107" y="39"/>
                  </a:cxn>
                  <a:cxn ang="0">
                    <a:pos x="29" y="95"/>
                  </a:cxn>
                  <a:cxn ang="0">
                    <a:pos x="0" y="57"/>
                  </a:cxn>
                </a:cxnLst>
                <a:rect l="0" t="0" r="r" b="b"/>
                <a:pathLst>
                  <a:path w="107" h="95">
                    <a:moveTo>
                      <a:pt x="0" y="57"/>
                    </a:moveTo>
                    <a:lnTo>
                      <a:pt x="79" y="0"/>
                    </a:lnTo>
                    <a:lnTo>
                      <a:pt x="107" y="39"/>
                    </a:lnTo>
                    <a:lnTo>
                      <a:pt x="29" y="95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2" name="Freeform 70"/>
              <p:cNvSpPr>
                <a:spLocks/>
              </p:cNvSpPr>
              <p:nvPr/>
            </p:nvSpPr>
            <p:spPr bwMode="auto">
              <a:xfrm>
                <a:off x="3980" y="733"/>
                <a:ext cx="109" cy="97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81" y="0"/>
                  </a:cxn>
                  <a:cxn ang="0">
                    <a:pos x="109" y="40"/>
                  </a:cxn>
                  <a:cxn ang="0">
                    <a:pos x="28" y="97"/>
                  </a:cxn>
                  <a:cxn ang="0">
                    <a:pos x="0" y="56"/>
                  </a:cxn>
                </a:cxnLst>
                <a:rect l="0" t="0" r="r" b="b"/>
                <a:pathLst>
                  <a:path w="109" h="97">
                    <a:moveTo>
                      <a:pt x="0" y="56"/>
                    </a:moveTo>
                    <a:lnTo>
                      <a:pt x="81" y="0"/>
                    </a:lnTo>
                    <a:lnTo>
                      <a:pt x="109" y="40"/>
                    </a:lnTo>
                    <a:lnTo>
                      <a:pt x="28" y="97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3" name="Freeform 71"/>
              <p:cNvSpPr>
                <a:spLocks/>
              </p:cNvSpPr>
              <p:nvPr/>
            </p:nvSpPr>
            <p:spPr bwMode="auto">
              <a:xfrm>
                <a:off x="4218" y="575"/>
                <a:ext cx="95" cy="87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67" y="0"/>
                  </a:cxn>
                  <a:cxn ang="0">
                    <a:pos x="95" y="40"/>
                  </a:cxn>
                  <a:cxn ang="0">
                    <a:pos x="28" y="87"/>
                  </a:cxn>
                  <a:cxn ang="0">
                    <a:pos x="0" y="46"/>
                  </a:cxn>
                </a:cxnLst>
                <a:rect l="0" t="0" r="r" b="b"/>
                <a:pathLst>
                  <a:path w="95" h="87">
                    <a:moveTo>
                      <a:pt x="0" y="46"/>
                    </a:moveTo>
                    <a:lnTo>
                      <a:pt x="67" y="0"/>
                    </a:lnTo>
                    <a:lnTo>
                      <a:pt x="95" y="40"/>
                    </a:lnTo>
                    <a:lnTo>
                      <a:pt x="28" y="87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4" name="Freeform 72"/>
              <p:cNvSpPr>
                <a:spLocks/>
              </p:cNvSpPr>
              <p:nvPr/>
            </p:nvSpPr>
            <p:spPr bwMode="auto">
              <a:xfrm>
                <a:off x="4277" y="589"/>
                <a:ext cx="50" cy="28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50" y="16"/>
                  </a:cxn>
                  <a:cxn ang="0">
                    <a:pos x="4" y="28"/>
                  </a:cxn>
                  <a:cxn ang="0">
                    <a:pos x="0" y="12"/>
                  </a:cxn>
                  <a:cxn ang="0">
                    <a:pos x="46" y="0"/>
                  </a:cxn>
                </a:cxnLst>
                <a:rect l="0" t="0" r="r" b="b"/>
                <a:pathLst>
                  <a:path w="50" h="28">
                    <a:moveTo>
                      <a:pt x="46" y="0"/>
                    </a:moveTo>
                    <a:lnTo>
                      <a:pt x="50" y="16"/>
                    </a:lnTo>
                    <a:lnTo>
                      <a:pt x="4" y="28"/>
                    </a:lnTo>
                    <a:lnTo>
                      <a:pt x="0" y="12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5" name="Freeform 73"/>
              <p:cNvSpPr>
                <a:spLocks/>
              </p:cNvSpPr>
              <p:nvPr/>
            </p:nvSpPr>
            <p:spPr bwMode="auto">
              <a:xfrm>
                <a:off x="4341" y="787"/>
                <a:ext cx="77" cy="107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77" y="93"/>
                  </a:cxn>
                  <a:cxn ang="0">
                    <a:pos x="31" y="107"/>
                  </a:cxn>
                  <a:cxn ang="0">
                    <a:pos x="0" y="14"/>
                  </a:cxn>
                  <a:cxn ang="0">
                    <a:pos x="47" y="0"/>
                  </a:cxn>
                </a:cxnLst>
                <a:rect l="0" t="0" r="r" b="b"/>
                <a:pathLst>
                  <a:path w="77" h="107">
                    <a:moveTo>
                      <a:pt x="47" y="0"/>
                    </a:moveTo>
                    <a:lnTo>
                      <a:pt x="77" y="93"/>
                    </a:lnTo>
                    <a:lnTo>
                      <a:pt x="31" y="107"/>
                    </a:lnTo>
                    <a:lnTo>
                      <a:pt x="0" y="14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6" name="Freeform 74"/>
              <p:cNvSpPr>
                <a:spLocks/>
              </p:cNvSpPr>
              <p:nvPr/>
            </p:nvSpPr>
            <p:spPr bwMode="auto">
              <a:xfrm>
                <a:off x="4430" y="1064"/>
                <a:ext cx="77" cy="107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77" y="93"/>
                  </a:cxn>
                  <a:cxn ang="0">
                    <a:pos x="31" y="107"/>
                  </a:cxn>
                  <a:cxn ang="0">
                    <a:pos x="0" y="14"/>
                  </a:cxn>
                  <a:cxn ang="0">
                    <a:pos x="47" y="0"/>
                  </a:cxn>
                </a:cxnLst>
                <a:rect l="0" t="0" r="r" b="b"/>
                <a:pathLst>
                  <a:path w="77" h="107">
                    <a:moveTo>
                      <a:pt x="47" y="0"/>
                    </a:moveTo>
                    <a:lnTo>
                      <a:pt x="77" y="93"/>
                    </a:lnTo>
                    <a:lnTo>
                      <a:pt x="31" y="107"/>
                    </a:lnTo>
                    <a:lnTo>
                      <a:pt x="0" y="14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7" name="Freeform 75"/>
              <p:cNvSpPr>
                <a:spLocks/>
              </p:cNvSpPr>
              <p:nvPr/>
            </p:nvSpPr>
            <p:spPr bwMode="auto">
              <a:xfrm>
                <a:off x="4521" y="1341"/>
                <a:ext cx="77" cy="107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77" y="93"/>
                  </a:cxn>
                  <a:cxn ang="0">
                    <a:pos x="30" y="107"/>
                  </a:cxn>
                  <a:cxn ang="0">
                    <a:pos x="0" y="14"/>
                  </a:cxn>
                  <a:cxn ang="0">
                    <a:pos x="47" y="0"/>
                  </a:cxn>
                </a:cxnLst>
                <a:rect l="0" t="0" r="r" b="b"/>
                <a:pathLst>
                  <a:path w="77" h="107">
                    <a:moveTo>
                      <a:pt x="47" y="0"/>
                    </a:moveTo>
                    <a:lnTo>
                      <a:pt x="77" y="93"/>
                    </a:lnTo>
                    <a:lnTo>
                      <a:pt x="30" y="107"/>
                    </a:lnTo>
                    <a:lnTo>
                      <a:pt x="0" y="14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8" name="Freeform 76"/>
              <p:cNvSpPr>
                <a:spLocks/>
              </p:cNvSpPr>
              <p:nvPr/>
            </p:nvSpPr>
            <p:spPr bwMode="auto">
              <a:xfrm>
                <a:off x="4610" y="1617"/>
                <a:ext cx="77" cy="108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77" y="93"/>
                  </a:cxn>
                  <a:cxn ang="0">
                    <a:pos x="30" y="108"/>
                  </a:cxn>
                  <a:cxn ang="0">
                    <a:pos x="0" y="15"/>
                  </a:cxn>
                  <a:cxn ang="0">
                    <a:pos x="46" y="0"/>
                  </a:cxn>
                </a:cxnLst>
                <a:rect l="0" t="0" r="r" b="b"/>
                <a:pathLst>
                  <a:path w="77" h="108">
                    <a:moveTo>
                      <a:pt x="46" y="0"/>
                    </a:moveTo>
                    <a:lnTo>
                      <a:pt x="77" y="93"/>
                    </a:lnTo>
                    <a:lnTo>
                      <a:pt x="30" y="108"/>
                    </a:lnTo>
                    <a:lnTo>
                      <a:pt x="0" y="1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9" name="Freeform 77"/>
              <p:cNvSpPr>
                <a:spLocks/>
              </p:cNvSpPr>
              <p:nvPr/>
            </p:nvSpPr>
            <p:spPr bwMode="auto">
              <a:xfrm>
                <a:off x="4699" y="1894"/>
                <a:ext cx="77" cy="10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77" y="93"/>
                  </a:cxn>
                  <a:cxn ang="0">
                    <a:pos x="30" y="107"/>
                  </a:cxn>
                  <a:cxn ang="0">
                    <a:pos x="0" y="14"/>
                  </a:cxn>
                  <a:cxn ang="0">
                    <a:pos x="46" y="0"/>
                  </a:cxn>
                </a:cxnLst>
                <a:rect l="0" t="0" r="r" b="b"/>
                <a:pathLst>
                  <a:path w="77" h="107">
                    <a:moveTo>
                      <a:pt x="46" y="0"/>
                    </a:moveTo>
                    <a:lnTo>
                      <a:pt x="77" y="93"/>
                    </a:lnTo>
                    <a:lnTo>
                      <a:pt x="30" y="107"/>
                    </a:lnTo>
                    <a:lnTo>
                      <a:pt x="0" y="14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0" name="Freeform 78"/>
              <p:cNvSpPr>
                <a:spLocks/>
              </p:cNvSpPr>
              <p:nvPr/>
            </p:nvSpPr>
            <p:spPr bwMode="auto">
              <a:xfrm>
                <a:off x="4790" y="2171"/>
                <a:ext cx="77" cy="10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77" y="93"/>
                  </a:cxn>
                  <a:cxn ang="0">
                    <a:pos x="30" y="107"/>
                  </a:cxn>
                  <a:cxn ang="0">
                    <a:pos x="0" y="14"/>
                  </a:cxn>
                  <a:cxn ang="0">
                    <a:pos x="46" y="0"/>
                  </a:cxn>
                </a:cxnLst>
                <a:rect l="0" t="0" r="r" b="b"/>
                <a:pathLst>
                  <a:path w="77" h="107">
                    <a:moveTo>
                      <a:pt x="46" y="0"/>
                    </a:moveTo>
                    <a:lnTo>
                      <a:pt x="77" y="93"/>
                    </a:lnTo>
                    <a:lnTo>
                      <a:pt x="30" y="107"/>
                    </a:lnTo>
                    <a:lnTo>
                      <a:pt x="0" y="14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1" name="Freeform 79"/>
              <p:cNvSpPr>
                <a:spLocks/>
              </p:cNvSpPr>
              <p:nvPr/>
            </p:nvSpPr>
            <p:spPr bwMode="auto">
              <a:xfrm>
                <a:off x="4879" y="2448"/>
                <a:ext cx="76" cy="10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76" y="93"/>
                  </a:cxn>
                  <a:cxn ang="0">
                    <a:pos x="30" y="107"/>
                  </a:cxn>
                  <a:cxn ang="0">
                    <a:pos x="0" y="14"/>
                  </a:cxn>
                  <a:cxn ang="0">
                    <a:pos x="46" y="0"/>
                  </a:cxn>
                </a:cxnLst>
                <a:rect l="0" t="0" r="r" b="b"/>
                <a:pathLst>
                  <a:path w="76" h="107">
                    <a:moveTo>
                      <a:pt x="46" y="0"/>
                    </a:moveTo>
                    <a:lnTo>
                      <a:pt x="76" y="93"/>
                    </a:lnTo>
                    <a:lnTo>
                      <a:pt x="30" y="107"/>
                    </a:lnTo>
                    <a:lnTo>
                      <a:pt x="0" y="14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2" name="Freeform 80"/>
              <p:cNvSpPr>
                <a:spLocks/>
              </p:cNvSpPr>
              <p:nvPr/>
            </p:nvSpPr>
            <p:spPr bwMode="auto">
              <a:xfrm>
                <a:off x="4970" y="2727"/>
                <a:ext cx="74" cy="10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74" y="91"/>
                  </a:cxn>
                  <a:cxn ang="0">
                    <a:pos x="28" y="105"/>
                  </a:cxn>
                  <a:cxn ang="0">
                    <a:pos x="0" y="14"/>
                  </a:cxn>
                  <a:cxn ang="0">
                    <a:pos x="46" y="0"/>
                  </a:cxn>
                </a:cxnLst>
                <a:rect l="0" t="0" r="r" b="b"/>
                <a:pathLst>
                  <a:path w="74" h="105">
                    <a:moveTo>
                      <a:pt x="46" y="0"/>
                    </a:moveTo>
                    <a:lnTo>
                      <a:pt x="74" y="91"/>
                    </a:lnTo>
                    <a:lnTo>
                      <a:pt x="28" y="105"/>
                    </a:lnTo>
                    <a:lnTo>
                      <a:pt x="0" y="14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3" name="Freeform 81"/>
              <p:cNvSpPr>
                <a:spLocks/>
              </p:cNvSpPr>
              <p:nvPr/>
            </p:nvSpPr>
            <p:spPr bwMode="auto">
              <a:xfrm>
                <a:off x="5058" y="3003"/>
                <a:ext cx="77" cy="107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77" y="91"/>
                  </a:cxn>
                  <a:cxn ang="0">
                    <a:pos x="31" y="107"/>
                  </a:cxn>
                  <a:cxn ang="0">
                    <a:pos x="0" y="17"/>
                  </a:cxn>
                  <a:cxn ang="0">
                    <a:pos x="47" y="0"/>
                  </a:cxn>
                </a:cxnLst>
                <a:rect l="0" t="0" r="r" b="b"/>
                <a:pathLst>
                  <a:path w="77" h="107">
                    <a:moveTo>
                      <a:pt x="47" y="0"/>
                    </a:moveTo>
                    <a:lnTo>
                      <a:pt x="77" y="91"/>
                    </a:lnTo>
                    <a:lnTo>
                      <a:pt x="31" y="107"/>
                    </a:lnTo>
                    <a:lnTo>
                      <a:pt x="0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4" name="Freeform 82"/>
              <p:cNvSpPr>
                <a:spLocks/>
              </p:cNvSpPr>
              <p:nvPr/>
            </p:nvSpPr>
            <p:spPr bwMode="auto">
              <a:xfrm>
                <a:off x="5161" y="3092"/>
                <a:ext cx="93" cy="109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53" y="0"/>
                  </a:cxn>
                  <a:cxn ang="0">
                    <a:pos x="93" y="27"/>
                  </a:cxn>
                  <a:cxn ang="0">
                    <a:pos x="41" y="109"/>
                  </a:cxn>
                  <a:cxn ang="0">
                    <a:pos x="0" y="83"/>
                  </a:cxn>
                </a:cxnLst>
                <a:rect l="0" t="0" r="r" b="b"/>
                <a:pathLst>
                  <a:path w="93" h="109">
                    <a:moveTo>
                      <a:pt x="0" y="83"/>
                    </a:moveTo>
                    <a:lnTo>
                      <a:pt x="53" y="0"/>
                    </a:lnTo>
                    <a:lnTo>
                      <a:pt x="93" y="27"/>
                    </a:lnTo>
                    <a:lnTo>
                      <a:pt x="41" y="109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5" name="Freeform 83"/>
              <p:cNvSpPr>
                <a:spLocks/>
              </p:cNvSpPr>
              <p:nvPr/>
            </p:nvSpPr>
            <p:spPr bwMode="auto">
              <a:xfrm>
                <a:off x="5317" y="2848"/>
                <a:ext cx="93" cy="107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53" y="0"/>
                  </a:cxn>
                  <a:cxn ang="0">
                    <a:pos x="93" y="26"/>
                  </a:cxn>
                  <a:cxn ang="0">
                    <a:pos x="40" y="107"/>
                  </a:cxn>
                  <a:cxn ang="0">
                    <a:pos x="0" y="81"/>
                  </a:cxn>
                </a:cxnLst>
                <a:rect l="0" t="0" r="r" b="b"/>
                <a:pathLst>
                  <a:path w="93" h="107">
                    <a:moveTo>
                      <a:pt x="0" y="81"/>
                    </a:moveTo>
                    <a:lnTo>
                      <a:pt x="53" y="0"/>
                    </a:lnTo>
                    <a:lnTo>
                      <a:pt x="93" y="26"/>
                    </a:lnTo>
                    <a:lnTo>
                      <a:pt x="40" y="107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6" name="Freeform 84"/>
              <p:cNvSpPr>
                <a:spLocks/>
              </p:cNvSpPr>
              <p:nvPr/>
            </p:nvSpPr>
            <p:spPr bwMode="auto">
              <a:xfrm>
                <a:off x="5473" y="2601"/>
                <a:ext cx="93" cy="107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52" y="0"/>
                  </a:cxn>
                  <a:cxn ang="0">
                    <a:pos x="93" y="27"/>
                  </a:cxn>
                  <a:cxn ang="0">
                    <a:pos x="40" y="107"/>
                  </a:cxn>
                  <a:cxn ang="0">
                    <a:pos x="0" y="81"/>
                  </a:cxn>
                </a:cxnLst>
                <a:rect l="0" t="0" r="r" b="b"/>
                <a:pathLst>
                  <a:path w="93" h="107">
                    <a:moveTo>
                      <a:pt x="0" y="81"/>
                    </a:moveTo>
                    <a:lnTo>
                      <a:pt x="52" y="0"/>
                    </a:lnTo>
                    <a:lnTo>
                      <a:pt x="93" y="27"/>
                    </a:lnTo>
                    <a:lnTo>
                      <a:pt x="40" y="107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7" name="Freeform 85"/>
              <p:cNvSpPr>
                <a:spLocks/>
              </p:cNvSpPr>
              <p:nvPr/>
            </p:nvSpPr>
            <p:spPr bwMode="auto">
              <a:xfrm>
                <a:off x="5628" y="2355"/>
                <a:ext cx="93" cy="107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53" y="0"/>
                  </a:cxn>
                  <a:cxn ang="0">
                    <a:pos x="93" y="26"/>
                  </a:cxn>
                  <a:cxn ang="0">
                    <a:pos x="41" y="107"/>
                  </a:cxn>
                  <a:cxn ang="0">
                    <a:pos x="0" y="81"/>
                  </a:cxn>
                </a:cxnLst>
                <a:rect l="0" t="0" r="r" b="b"/>
                <a:pathLst>
                  <a:path w="93" h="107">
                    <a:moveTo>
                      <a:pt x="0" y="81"/>
                    </a:moveTo>
                    <a:lnTo>
                      <a:pt x="53" y="0"/>
                    </a:lnTo>
                    <a:lnTo>
                      <a:pt x="93" y="26"/>
                    </a:lnTo>
                    <a:lnTo>
                      <a:pt x="41" y="107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8" name="Freeform 86"/>
              <p:cNvSpPr>
                <a:spLocks/>
              </p:cNvSpPr>
              <p:nvPr/>
            </p:nvSpPr>
            <p:spPr bwMode="auto">
              <a:xfrm>
                <a:off x="5784" y="2108"/>
                <a:ext cx="93" cy="107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52" y="0"/>
                  </a:cxn>
                  <a:cxn ang="0">
                    <a:pos x="93" y="27"/>
                  </a:cxn>
                  <a:cxn ang="0">
                    <a:pos x="40" y="107"/>
                  </a:cxn>
                  <a:cxn ang="0">
                    <a:pos x="0" y="81"/>
                  </a:cxn>
                </a:cxnLst>
                <a:rect l="0" t="0" r="r" b="b"/>
                <a:pathLst>
                  <a:path w="93" h="107">
                    <a:moveTo>
                      <a:pt x="0" y="81"/>
                    </a:moveTo>
                    <a:lnTo>
                      <a:pt x="52" y="0"/>
                    </a:lnTo>
                    <a:lnTo>
                      <a:pt x="93" y="27"/>
                    </a:lnTo>
                    <a:lnTo>
                      <a:pt x="40" y="107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9" name="Freeform 87"/>
              <p:cNvSpPr>
                <a:spLocks/>
              </p:cNvSpPr>
              <p:nvPr/>
            </p:nvSpPr>
            <p:spPr bwMode="auto">
              <a:xfrm>
                <a:off x="5939" y="1870"/>
                <a:ext cx="87" cy="99"/>
              </a:xfrm>
              <a:custGeom>
                <a:avLst/>
                <a:gdLst/>
                <a:ahLst/>
                <a:cxnLst>
                  <a:cxn ang="0">
                    <a:pos x="0" y="73"/>
                  </a:cxn>
                  <a:cxn ang="0">
                    <a:pos x="47" y="0"/>
                  </a:cxn>
                  <a:cxn ang="0">
                    <a:pos x="87" y="26"/>
                  </a:cxn>
                  <a:cxn ang="0">
                    <a:pos x="41" y="99"/>
                  </a:cxn>
                  <a:cxn ang="0">
                    <a:pos x="0" y="73"/>
                  </a:cxn>
                </a:cxnLst>
                <a:rect l="0" t="0" r="r" b="b"/>
                <a:pathLst>
                  <a:path w="87" h="99">
                    <a:moveTo>
                      <a:pt x="0" y="73"/>
                    </a:moveTo>
                    <a:lnTo>
                      <a:pt x="47" y="0"/>
                    </a:lnTo>
                    <a:lnTo>
                      <a:pt x="87" y="26"/>
                    </a:lnTo>
                    <a:lnTo>
                      <a:pt x="41" y="99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0" name="Freeform 88"/>
              <p:cNvSpPr>
                <a:spLocks/>
              </p:cNvSpPr>
              <p:nvPr/>
            </p:nvSpPr>
            <p:spPr bwMode="auto">
              <a:xfrm>
                <a:off x="6002" y="1860"/>
                <a:ext cx="20" cy="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"/>
                  </a:cxn>
                  <a:cxn ang="0">
                    <a:pos x="10" y="50"/>
                  </a:cxn>
                  <a:cxn ang="0">
                    <a:pos x="0" y="48"/>
                  </a:cxn>
                  <a:cxn ang="0">
                    <a:pos x="10" y="0"/>
                  </a:cxn>
                </a:cxnLst>
                <a:rect l="0" t="0" r="r" b="b"/>
                <a:pathLst>
                  <a:path w="20" h="50">
                    <a:moveTo>
                      <a:pt x="10" y="0"/>
                    </a:moveTo>
                    <a:lnTo>
                      <a:pt x="20" y="2"/>
                    </a:lnTo>
                    <a:lnTo>
                      <a:pt x="10" y="50"/>
                    </a:lnTo>
                    <a:lnTo>
                      <a:pt x="0" y="4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1" name="Freeform 89"/>
              <p:cNvSpPr>
                <a:spLocks/>
              </p:cNvSpPr>
              <p:nvPr/>
            </p:nvSpPr>
            <p:spPr bwMode="auto">
              <a:xfrm>
                <a:off x="6198" y="1914"/>
                <a:ext cx="107" cy="7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07" y="27"/>
                  </a:cxn>
                  <a:cxn ang="0">
                    <a:pos x="93" y="73"/>
                  </a:cxn>
                  <a:cxn ang="0">
                    <a:pos x="0" y="47"/>
                  </a:cxn>
                  <a:cxn ang="0">
                    <a:pos x="14" y="0"/>
                  </a:cxn>
                </a:cxnLst>
                <a:rect l="0" t="0" r="r" b="b"/>
                <a:pathLst>
                  <a:path w="107" h="73">
                    <a:moveTo>
                      <a:pt x="14" y="0"/>
                    </a:moveTo>
                    <a:lnTo>
                      <a:pt x="107" y="27"/>
                    </a:lnTo>
                    <a:lnTo>
                      <a:pt x="93" y="73"/>
                    </a:lnTo>
                    <a:lnTo>
                      <a:pt x="0" y="47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2" name="Freeform 90"/>
              <p:cNvSpPr>
                <a:spLocks/>
              </p:cNvSpPr>
              <p:nvPr/>
            </p:nvSpPr>
            <p:spPr bwMode="auto">
              <a:xfrm>
                <a:off x="6479" y="1991"/>
                <a:ext cx="107" cy="7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07" y="26"/>
                  </a:cxn>
                  <a:cxn ang="0">
                    <a:pos x="93" y="73"/>
                  </a:cxn>
                  <a:cxn ang="0">
                    <a:pos x="0" y="47"/>
                  </a:cxn>
                  <a:cxn ang="0">
                    <a:pos x="14" y="0"/>
                  </a:cxn>
                </a:cxnLst>
                <a:rect l="0" t="0" r="r" b="b"/>
                <a:pathLst>
                  <a:path w="107" h="73">
                    <a:moveTo>
                      <a:pt x="14" y="0"/>
                    </a:moveTo>
                    <a:lnTo>
                      <a:pt x="107" y="26"/>
                    </a:lnTo>
                    <a:lnTo>
                      <a:pt x="93" y="73"/>
                    </a:lnTo>
                    <a:lnTo>
                      <a:pt x="0" y="47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3" name="Freeform 91"/>
              <p:cNvSpPr>
                <a:spLocks/>
              </p:cNvSpPr>
              <p:nvPr/>
            </p:nvSpPr>
            <p:spPr bwMode="auto">
              <a:xfrm>
                <a:off x="6759" y="2070"/>
                <a:ext cx="108" cy="7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08" y="26"/>
                  </a:cxn>
                  <a:cxn ang="0">
                    <a:pos x="93" y="73"/>
                  </a:cxn>
                  <a:cxn ang="0">
                    <a:pos x="0" y="46"/>
                  </a:cxn>
                  <a:cxn ang="0">
                    <a:pos x="15" y="0"/>
                  </a:cxn>
                </a:cxnLst>
                <a:rect l="0" t="0" r="r" b="b"/>
                <a:pathLst>
                  <a:path w="108" h="73">
                    <a:moveTo>
                      <a:pt x="15" y="0"/>
                    </a:moveTo>
                    <a:lnTo>
                      <a:pt x="108" y="26"/>
                    </a:lnTo>
                    <a:lnTo>
                      <a:pt x="93" y="73"/>
                    </a:lnTo>
                    <a:lnTo>
                      <a:pt x="0" y="46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4" name="Freeform 92"/>
              <p:cNvSpPr>
                <a:spLocks/>
              </p:cNvSpPr>
              <p:nvPr/>
            </p:nvSpPr>
            <p:spPr bwMode="auto">
              <a:xfrm>
                <a:off x="6949" y="1868"/>
                <a:ext cx="95" cy="107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55" y="0"/>
                  </a:cxn>
                  <a:cxn ang="0">
                    <a:pos x="95" y="26"/>
                  </a:cxn>
                  <a:cxn ang="0">
                    <a:pos x="41" y="107"/>
                  </a:cxn>
                  <a:cxn ang="0">
                    <a:pos x="0" y="81"/>
                  </a:cxn>
                </a:cxnLst>
                <a:rect l="0" t="0" r="r" b="b"/>
                <a:pathLst>
                  <a:path w="95" h="107">
                    <a:moveTo>
                      <a:pt x="0" y="81"/>
                    </a:moveTo>
                    <a:lnTo>
                      <a:pt x="55" y="0"/>
                    </a:lnTo>
                    <a:lnTo>
                      <a:pt x="95" y="26"/>
                    </a:lnTo>
                    <a:lnTo>
                      <a:pt x="41" y="107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5" name="Freeform 93"/>
              <p:cNvSpPr>
                <a:spLocks/>
              </p:cNvSpPr>
              <p:nvPr/>
            </p:nvSpPr>
            <p:spPr bwMode="auto">
              <a:xfrm>
                <a:off x="7113" y="1628"/>
                <a:ext cx="95" cy="107"/>
              </a:xfrm>
              <a:custGeom>
                <a:avLst/>
                <a:gdLst/>
                <a:ahLst/>
                <a:cxnLst>
                  <a:cxn ang="0">
                    <a:pos x="0" y="80"/>
                  </a:cxn>
                  <a:cxn ang="0">
                    <a:pos x="55" y="0"/>
                  </a:cxn>
                  <a:cxn ang="0">
                    <a:pos x="95" y="26"/>
                  </a:cxn>
                  <a:cxn ang="0">
                    <a:pos x="40" y="107"/>
                  </a:cxn>
                  <a:cxn ang="0">
                    <a:pos x="0" y="80"/>
                  </a:cxn>
                </a:cxnLst>
                <a:rect l="0" t="0" r="r" b="b"/>
                <a:pathLst>
                  <a:path w="95" h="107">
                    <a:moveTo>
                      <a:pt x="0" y="80"/>
                    </a:moveTo>
                    <a:lnTo>
                      <a:pt x="55" y="0"/>
                    </a:lnTo>
                    <a:lnTo>
                      <a:pt x="95" y="26"/>
                    </a:lnTo>
                    <a:lnTo>
                      <a:pt x="40" y="107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6" name="Freeform 94"/>
              <p:cNvSpPr>
                <a:spLocks/>
              </p:cNvSpPr>
              <p:nvPr/>
            </p:nvSpPr>
            <p:spPr bwMode="auto">
              <a:xfrm>
                <a:off x="7279" y="1387"/>
                <a:ext cx="95" cy="107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54" y="0"/>
                  </a:cxn>
                  <a:cxn ang="0">
                    <a:pos x="95" y="26"/>
                  </a:cxn>
                  <a:cxn ang="0">
                    <a:pos x="40" y="107"/>
                  </a:cxn>
                  <a:cxn ang="0">
                    <a:pos x="0" y="81"/>
                  </a:cxn>
                </a:cxnLst>
                <a:rect l="0" t="0" r="r" b="b"/>
                <a:pathLst>
                  <a:path w="95" h="107">
                    <a:moveTo>
                      <a:pt x="0" y="81"/>
                    </a:moveTo>
                    <a:lnTo>
                      <a:pt x="54" y="0"/>
                    </a:lnTo>
                    <a:lnTo>
                      <a:pt x="95" y="26"/>
                    </a:lnTo>
                    <a:lnTo>
                      <a:pt x="40" y="107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7" name="Freeform 95"/>
              <p:cNvSpPr>
                <a:spLocks/>
              </p:cNvSpPr>
              <p:nvPr/>
            </p:nvSpPr>
            <p:spPr bwMode="auto">
              <a:xfrm>
                <a:off x="7442" y="1149"/>
                <a:ext cx="95" cy="107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55" y="0"/>
                  </a:cxn>
                  <a:cxn ang="0">
                    <a:pos x="95" y="28"/>
                  </a:cxn>
                  <a:cxn ang="0">
                    <a:pos x="41" y="107"/>
                  </a:cxn>
                  <a:cxn ang="0">
                    <a:pos x="0" y="79"/>
                  </a:cxn>
                </a:cxnLst>
                <a:rect l="0" t="0" r="r" b="b"/>
                <a:pathLst>
                  <a:path w="95" h="107">
                    <a:moveTo>
                      <a:pt x="0" y="79"/>
                    </a:moveTo>
                    <a:lnTo>
                      <a:pt x="55" y="0"/>
                    </a:lnTo>
                    <a:lnTo>
                      <a:pt x="95" y="28"/>
                    </a:lnTo>
                    <a:lnTo>
                      <a:pt x="41" y="107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8" name="Freeform 96"/>
              <p:cNvSpPr>
                <a:spLocks/>
              </p:cNvSpPr>
              <p:nvPr/>
            </p:nvSpPr>
            <p:spPr bwMode="auto">
              <a:xfrm>
                <a:off x="7606" y="908"/>
                <a:ext cx="97" cy="109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56" y="0"/>
                  </a:cxn>
                  <a:cxn ang="0">
                    <a:pos x="97" y="29"/>
                  </a:cxn>
                  <a:cxn ang="0">
                    <a:pos x="40" y="109"/>
                  </a:cxn>
                  <a:cxn ang="0">
                    <a:pos x="0" y="81"/>
                  </a:cxn>
                </a:cxnLst>
                <a:rect l="0" t="0" r="r" b="b"/>
                <a:pathLst>
                  <a:path w="97" h="109">
                    <a:moveTo>
                      <a:pt x="0" y="81"/>
                    </a:moveTo>
                    <a:lnTo>
                      <a:pt x="56" y="0"/>
                    </a:lnTo>
                    <a:lnTo>
                      <a:pt x="97" y="29"/>
                    </a:lnTo>
                    <a:lnTo>
                      <a:pt x="40" y="109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9" name="Freeform 97"/>
              <p:cNvSpPr>
                <a:spLocks/>
              </p:cNvSpPr>
              <p:nvPr/>
            </p:nvSpPr>
            <p:spPr bwMode="auto">
              <a:xfrm>
                <a:off x="7820" y="920"/>
                <a:ext cx="109" cy="9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09" y="49"/>
                  </a:cxn>
                  <a:cxn ang="0">
                    <a:pos x="85" y="91"/>
                  </a:cxn>
                  <a:cxn ang="0">
                    <a:pos x="0" y="43"/>
                  </a:cxn>
                  <a:cxn ang="0">
                    <a:pos x="24" y="0"/>
                  </a:cxn>
                </a:cxnLst>
                <a:rect l="0" t="0" r="r" b="b"/>
                <a:pathLst>
                  <a:path w="109" h="91">
                    <a:moveTo>
                      <a:pt x="24" y="0"/>
                    </a:moveTo>
                    <a:lnTo>
                      <a:pt x="109" y="49"/>
                    </a:lnTo>
                    <a:lnTo>
                      <a:pt x="85" y="91"/>
                    </a:lnTo>
                    <a:lnTo>
                      <a:pt x="0" y="4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0" name="Freeform 98"/>
              <p:cNvSpPr>
                <a:spLocks/>
              </p:cNvSpPr>
              <p:nvPr/>
            </p:nvSpPr>
            <p:spPr bwMode="auto">
              <a:xfrm>
                <a:off x="8073" y="1066"/>
                <a:ext cx="109" cy="9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09" y="48"/>
                  </a:cxn>
                  <a:cxn ang="0">
                    <a:pos x="84" y="91"/>
                  </a:cxn>
                  <a:cxn ang="0">
                    <a:pos x="0" y="42"/>
                  </a:cxn>
                  <a:cxn ang="0">
                    <a:pos x="24" y="0"/>
                  </a:cxn>
                </a:cxnLst>
                <a:rect l="0" t="0" r="r" b="b"/>
                <a:pathLst>
                  <a:path w="109" h="91">
                    <a:moveTo>
                      <a:pt x="24" y="0"/>
                    </a:moveTo>
                    <a:lnTo>
                      <a:pt x="109" y="48"/>
                    </a:lnTo>
                    <a:lnTo>
                      <a:pt x="84" y="91"/>
                    </a:lnTo>
                    <a:lnTo>
                      <a:pt x="0" y="4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1" name="Freeform 99"/>
              <p:cNvSpPr>
                <a:spLocks/>
              </p:cNvSpPr>
              <p:nvPr/>
            </p:nvSpPr>
            <p:spPr bwMode="auto">
              <a:xfrm>
                <a:off x="8325" y="1211"/>
                <a:ext cx="107" cy="9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07" y="49"/>
                  </a:cxn>
                  <a:cxn ang="0">
                    <a:pos x="83" y="91"/>
                  </a:cxn>
                  <a:cxn ang="0">
                    <a:pos x="0" y="43"/>
                  </a:cxn>
                  <a:cxn ang="0">
                    <a:pos x="24" y="0"/>
                  </a:cxn>
                </a:cxnLst>
                <a:rect l="0" t="0" r="r" b="b"/>
                <a:pathLst>
                  <a:path w="107" h="91">
                    <a:moveTo>
                      <a:pt x="24" y="0"/>
                    </a:moveTo>
                    <a:lnTo>
                      <a:pt x="107" y="49"/>
                    </a:lnTo>
                    <a:lnTo>
                      <a:pt x="83" y="91"/>
                    </a:lnTo>
                    <a:lnTo>
                      <a:pt x="0" y="4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2" name="Freeform 100"/>
              <p:cNvSpPr>
                <a:spLocks/>
              </p:cNvSpPr>
              <p:nvPr/>
            </p:nvSpPr>
            <p:spPr bwMode="auto">
              <a:xfrm>
                <a:off x="8588" y="1331"/>
                <a:ext cx="103" cy="6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97" y="0"/>
                  </a:cxn>
                  <a:cxn ang="0">
                    <a:pos x="103" y="48"/>
                  </a:cxn>
                  <a:cxn ang="0">
                    <a:pos x="6" y="60"/>
                  </a:cxn>
                  <a:cxn ang="0">
                    <a:pos x="0" y="12"/>
                  </a:cxn>
                </a:cxnLst>
                <a:rect l="0" t="0" r="r" b="b"/>
                <a:pathLst>
                  <a:path w="103" h="60">
                    <a:moveTo>
                      <a:pt x="0" y="12"/>
                    </a:moveTo>
                    <a:lnTo>
                      <a:pt x="97" y="0"/>
                    </a:lnTo>
                    <a:lnTo>
                      <a:pt x="103" y="48"/>
                    </a:lnTo>
                    <a:lnTo>
                      <a:pt x="6" y="6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3" name="Freeform 101"/>
              <p:cNvSpPr>
                <a:spLocks/>
              </p:cNvSpPr>
              <p:nvPr/>
            </p:nvSpPr>
            <p:spPr bwMode="auto">
              <a:xfrm>
                <a:off x="8877" y="1294"/>
                <a:ext cx="103" cy="61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97" y="0"/>
                  </a:cxn>
                  <a:cxn ang="0">
                    <a:pos x="103" y="49"/>
                  </a:cxn>
                  <a:cxn ang="0">
                    <a:pos x="6" y="61"/>
                  </a:cxn>
                  <a:cxn ang="0">
                    <a:pos x="0" y="12"/>
                  </a:cxn>
                </a:cxnLst>
                <a:rect l="0" t="0" r="r" b="b"/>
                <a:pathLst>
                  <a:path w="103" h="61">
                    <a:moveTo>
                      <a:pt x="0" y="12"/>
                    </a:moveTo>
                    <a:lnTo>
                      <a:pt x="97" y="0"/>
                    </a:lnTo>
                    <a:lnTo>
                      <a:pt x="103" y="49"/>
                    </a:lnTo>
                    <a:lnTo>
                      <a:pt x="6" y="6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4" name="Freeform 102"/>
              <p:cNvSpPr>
                <a:spLocks/>
              </p:cNvSpPr>
              <p:nvPr/>
            </p:nvSpPr>
            <p:spPr bwMode="auto">
              <a:xfrm>
                <a:off x="9165" y="1258"/>
                <a:ext cx="103" cy="6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97" y="0"/>
                  </a:cxn>
                  <a:cxn ang="0">
                    <a:pos x="103" y="48"/>
                  </a:cxn>
                  <a:cxn ang="0">
                    <a:pos x="7" y="60"/>
                  </a:cxn>
                  <a:cxn ang="0">
                    <a:pos x="0" y="12"/>
                  </a:cxn>
                </a:cxnLst>
                <a:rect l="0" t="0" r="r" b="b"/>
                <a:pathLst>
                  <a:path w="103" h="60">
                    <a:moveTo>
                      <a:pt x="0" y="12"/>
                    </a:moveTo>
                    <a:lnTo>
                      <a:pt x="97" y="0"/>
                    </a:lnTo>
                    <a:lnTo>
                      <a:pt x="103" y="48"/>
                    </a:lnTo>
                    <a:lnTo>
                      <a:pt x="7" y="6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5" name="Freeform 103"/>
              <p:cNvSpPr>
                <a:spLocks/>
              </p:cNvSpPr>
              <p:nvPr/>
            </p:nvSpPr>
            <p:spPr bwMode="auto">
              <a:xfrm>
                <a:off x="9440" y="1258"/>
                <a:ext cx="109" cy="9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09" y="50"/>
                  </a:cxn>
                  <a:cxn ang="0">
                    <a:pos x="85" y="93"/>
                  </a:cxn>
                  <a:cxn ang="0">
                    <a:pos x="0" y="42"/>
                  </a:cxn>
                  <a:cxn ang="0">
                    <a:pos x="24" y="0"/>
                  </a:cxn>
                </a:cxnLst>
                <a:rect l="0" t="0" r="r" b="b"/>
                <a:pathLst>
                  <a:path w="109" h="93">
                    <a:moveTo>
                      <a:pt x="24" y="0"/>
                    </a:moveTo>
                    <a:lnTo>
                      <a:pt x="109" y="50"/>
                    </a:lnTo>
                    <a:lnTo>
                      <a:pt x="85" y="93"/>
                    </a:lnTo>
                    <a:lnTo>
                      <a:pt x="0" y="4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6" name="Freeform 104"/>
              <p:cNvSpPr>
                <a:spLocks/>
              </p:cNvSpPr>
              <p:nvPr/>
            </p:nvSpPr>
            <p:spPr bwMode="auto">
              <a:xfrm>
                <a:off x="9691" y="1411"/>
                <a:ext cx="107" cy="9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07" y="51"/>
                  </a:cxn>
                  <a:cxn ang="0">
                    <a:pos x="83" y="91"/>
                  </a:cxn>
                  <a:cxn ang="0">
                    <a:pos x="0" y="41"/>
                  </a:cxn>
                  <a:cxn ang="0">
                    <a:pos x="24" y="0"/>
                  </a:cxn>
                </a:cxnLst>
                <a:rect l="0" t="0" r="r" b="b"/>
                <a:pathLst>
                  <a:path w="107" h="91">
                    <a:moveTo>
                      <a:pt x="24" y="0"/>
                    </a:moveTo>
                    <a:lnTo>
                      <a:pt x="107" y="51"/>
                    </a:lnTo>
                    <a:lnTo>
                      <a:pt x="83" y="91"/>
                    </a:lnTo>
                    <a:lnTo>
                      <a:pt x="0" y="4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7" name="Freeform 105"/>
              <p:cNvSpPr>
                <a:spLocks/>
              </p:cNvSpPr>
              <p:nvPr/>
            </p:nvSpPr>
            <p:spPr bwMode="auto">
              <a:xfrm>
                <a:off x="9941" y="1561"/>
                <a:ext cx="107" cy="9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07" y="50"/>
                  </a:cxn>
                  <a:cxn ang="0">
                    <a:pos x="83" y="91"/>
                  </a:cxn>
                  <a:cxn ang="0">
                    <a:pos x="0" y="40"/>
                  </a:cxn>
                  <a:cxn ang="0">
                    <a:pos x="24" y="0"/>
                  </a:cxn>
                </a:cxnLst>
                <a:rect l="0" t="0" r="r" b="b"/>
                <a:pathLst>
                  <a:path w="107" h="91">
                    <a:moveTo>
                      <a:pt x="24" y="0"/>
                    </a:moveTo>
                    <a:lnTo>
                      <a:pt x="107" y="50"/>
                    </a:lnTo>
                    <a:lnTo>
                      <a:pt x="83" y="91"/>
                    </a:lnTo>
                    <a:lnTo>
                      <a:pt x="0" y="4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8" name="Freeform 106"/>
              <p:cNvSpPr>
                <a:spLocks/>
              </p:cNvSpPr>
              <p:nvPr/>
            </p:nvSpPr>
            <p:spPr bwMode="auto">
              <a:xfrm>
                <a:off x="10190" y="1710"/>
                <a:ext cx="99" cy="87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9" y="45"/>
                  </a:cxn>
                  <a:cxn ang="0">
                    <a:pos x="74" y="87"/>
                  </a:cxn>
                  <a:cxn ang="0">
                    <a:pos x="0" y="43"/>
                  </a:cxn>
                  <a:cxn ang="0">
                    <a:pos x="24" y="0"/>
                  </a:cxn>
                </a:cxnLst>
                <a:rect l="0" t="0" r="r" b="b"/>
                <a:pathLst>
                  <a:path w="99" h="87">
                    <a:moveTo>
                      <a:pt x="24" y="0"/>
                    </a:moveTo>
                    <a:lnTo>
                      <a:pt x="99" y="45"/>
                    </a:lnTo>
                    <a:lnTo>
                      <a:pt x="74" y="87"/>
                    </a:lnTo>
                    <a:lnTo>
                      <a:pt x="0" y="4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9" name="Freeform 107"/>
              <p:cNvSpPr>
                <a:spLocks/>
              </p:cNvSpPr>
              <p:nvPr/>
            </p:nvSpPr>
            <p:spPr bwMode="auto">
              <a:xfrm>
                <a:off x="883" y="595"/>
                <a:ext cx="9394" cy="37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3" y="287"/>
                  </a:cxn>
                  <a:cxn ang="0">
                    <a:pos x="845" y="1849"/>
                  </a:cxn>
                  <a:cxn ang="0">
                    <a:pos x="1268" y="415"/>
                  </a:cxn>
                  <a:cxn ang="0">
                    <a:pos x="1691" y="117"/>
                  </a:cxn>
                  <a:cxn ang="0">
                    <a:pos x="2114" y="1031"/>
                  </a:cxn>
                  <a:cxn ang="0">
                    <a:pos x="2536" y="595"/>
                  </a:cxn>
                  <a:cxn ang="0">
                    <a:pos x="2959" y="479"/>
                  </a:cxn>
                  <a:cxn ang="0">
                    <a:pos x="3382" y="298"/>
                  </a:cxn>
                  <a:cxn ang="0">
                    <a:pos x="3805" y="510"/>
                  </a:cxn>
                  <a:cxn ang="0">
                    <a:pos x="4227" y="479"/>
                  </a:cxn>
                  <a:cxn ang="0">
                    <a:pos x="4650" y="447"/>
                  </a:cxn>
                </a:cxnLst>
                <a:rect l="0" t="0" r="r" b="b"/>
                <a:pathLst>
                  <a:path w="4650" h="1849">
                    <a:moveTo>
                      <a:pt x="0" y="0"/>
                    </a:moveTo>
                    <a:lnTo>
                      <a:pt x="423" y="287"/>
                    </a:lnTo>
                    <a:lnTo>
                      <a:pt x="845" y="1849"/>
                    </a:lnTo>
                    <a:lnTo>
                      <a:pt x="1268" y="415"/>
                    </a:lnTo>
                    <a:lnTo>
                      <a:pt x="1691" y="117"/>
                    </a:lnTo>
                    <a:lnTo>
                      <a:pt x="2114" y="1031"/>
                    </a:lnTo>
                    <a:lnTo>
                      <a:pt x="2536" y="595"/>
                    </a:lnTo>
                    <a:lnTo>
                      <a:pt x="2959" y="479"/>
                    </a:lnTo>
                    <a:lnTo>
                      <a:pt x="3382" y="298"/>
                    </a:lnTo>
                    <a:lnTo>
                      <a:pt x="3805" y="510"/>
                    </a:lnTo>
                    <a:lnTo>
                      <a:pt x="4227" y="479"/>
                    </a:lnTo>
                    <a:lnTo>
                      <a:pt x="4650" y="4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0" name="Freeform 108"/>
              <p:cNvSpPr>
                <a:spLocks/>
              </p:cNvSpPr>
              <p:nvPr/>
            </p:nvSpPr>
            <p:spPr bwMode="auto">
              <a:xfrm>
                <a:off x="865" y="1310"/>
                <a:ext cx="888" cy="97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886" y="0"/>
                  </a:cxn>
                  <a:cxn ang="0">
                    <a:pos x="888" y="33"/>
                  </a:cxn>
                  <a:cxn ang="0">
                    <a:pos x="2" y="97"/>
                  </a:cxn>
                  <a:cxn ang="0">
                    <a:pos x="0" y="65"/>
                  </a:cxn>
                </a:cxnLst>
                <a:rect l="0" t="0" r="r" b="b"/>
                <a:pathLst>
                  <a:path w="888" h="97">
                    <a:moveTo>
                      <a:pt x="0" y="65"/>
                    </a:moveTo>
                    <a:lnTo>
                      <a:pt x="886" y="0"/>
                    </a:lnTo>
                    <a:lnTo>
                      <a:pt x="888" y="33"/>
                    </a:lnTo>
                    <a:lnTo>
                      <a:pt x="2" y="97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1" name="Freeform 109"/>
              <p:cNvSpPr>
                <a:spLocks/>
              </p:cNvSpPr>
              <p:nvPr/>
            </p:nvSpPr>
            <p:spPr bwMode="auto">
              <a:xfrm>
                <a:off x="1715" y="1312"/>
                <a:ext cx="899" cy="479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899" y="451"/>
                  </a:cxn>
                  <a:cxn ang="0">
                    <a:pos x="885" y="479"/>
                  </a:cxn>
                  <a:cxn ang="0">
                    <a:pos x="0" y="29"/>
                  </a:cxn>
                  <a:cxn ang="0">
                    <a:pos x="14" y="0"/>
                  </a:cxn>
                </a:cxnLst>
                <a:rect l="0" t="0" r="r" b="b"/>
                <a:pathLst>
                  <a:path w="899" h="479">
                    <a:moveTo>
                      <a:pt x="14" y="0"/>
                    </a:moveTo>
                    <a:lnTo>
                      <a:pt x="899" y="451"/>
                    </a:lnTo>
                    <a:lnTo>
                      <a:pt x="885" y="479"/>
                    </a:lnTo>
                    <a:lnTo>
                      <a:pt x="0" y="29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2" name="Freeform 110"/>
              <p:cNvSpPr>
                <a:spLocks/>
              </p:cNvSpPr>
              <p:nvPr/>
            </p:nvSpPr>
            <p:spPr bwMode="auto">
              <a:xfrm>
                <a:off x="2570" y="1502"/>
                <a:ext cx="895" cy="289"/>
              </a:xfrm>
              <a:custGeom>
                <a:avLst/>
                <a:gdLst/>
                <a:ahLst/>
                <a:cxnLst>
                  <a:cxn ang="0">
                    <a:pos x="0" y="259"/>
                  </a:cxn>
                  <a:cxn ang="0">
                    <a:pos x="886" y="0"/>
                  </a:cxn>
                  <a:cxn ang="0">
                    <a:pos x="895" y="31"/>
                  </a:cxn>
                  <a:cxn ang="0">
                    <a:pos x="8" y="289"/>
                  </a:cxn>
                  <a:cxn ang="0">
                    <a:pos x="0" y="259"/>
                  </a:cxn>
                </a:cxnLst>
                <a:rect l="0" t="0" r="r" b="b"/>
                <a:pathLst>
                  <a:path w="895" h="289">
                    <a:moveTo>
                      <a:pt x="0" y="259"/>
                    </a:moveTo>
                    <a:lnTo>
                      <a:pt x="886" y="0"/>
                    </a:lnTo>
                    <a:lnTo>
                      <a:pt x="895" y="31"/>
                    </a:lnTo>
                    <a:lnTo>
                      <a:pt x="8" y="289"/>
                    </a:lnTo>
                    <a:lnTo>
                      <a:pt x="0" y="2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3" name="Freeform 111"/>
              <p:cNvSpPr>
                <a:spLocks/>
              </p:cNvSpPr>
              <p:nvPr/>
            </p:nvSpPr>
            <p:spPr bwMode="auto">
              <a:xfrm>
                <a:off x="3428" y="1482"/>
                <a:ext cx="887" cy="53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887" y="0"/>
                  </a:cxn>
                  <a:cxn ang="0">
                    <a:pos x="887" y="32"/>
                  </a:cxn>
                  <a:cxn ang="0">
                    <a:pos x="0" y="53"/>
                  </a:cxn>
                  <a:cxn ang="0">
                    <a:pos x="0" y="20"/>
                  </a:cxn>
                </a:cxnLst>
                <a:rect l="0" t="0" r="r" b="b"/>
                <a:pathLst>
                  <a:path w="887" h="53">
                    <a:moveTo>
                      <a:pt x="0" y="20"/>
                    </a:moveTo>
                    <a:lnTo>
                      <a:pt x="887" y="0"/>
                    </a:lnTo>
                    <a:lnTo>
                      <a:pt x="887" y="32"/>
                    </a:lnTo>
                    <a:lnTo>
                      <a:pt x="0" y="5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4" name="Freeform 112"/>
              <p:cNvSpPr>
                <a:spLocks/>
              </p:cNvSpPr>
              <p:nvPr/>
            </p:nvSpPr>
            <p:spPr bwMode="auto">
              <a:xfrm>
                <a:off x="4285" y="1474"/>
                <a:ext cx="883" cy="1764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883" y="1750"/>
                  </a:cxn>
                  <a:cxn ang="0">
                    <a:pos x="854" y="1764"/>
                  </a:cxn>
                  <a:cxn ang="0">
                    <a:pos x="0" y="14"/>
                  </a:cxn>
                  <a:cxn ang="0">
                    <a:pos x="28" y="0"/>
                  </a:cxn>
                </a:cxnLst>
                <a:rect l="0" t="0" r="r" b="b"/>
                <a:pathLst>
                  <a:path w="883" h="1764">
                    <a:moveTo>
                      <a:pt x="28" y="0"/>
                    </a:moveTo>
                    <a:lnTo>
                      <a:pt x="883" y="1750"/>
                    </a:lnTo>
                    <a:lnTo>
                      <a:pt x="854" y="1764"/>
                    </a:lnTo>
                    <a:lnTo>
                      <a:pt x="0" y="1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5" name="Freeform 113"/>
              <p:cNvSpPr>
                <a:spLocks/>
              </p:cNvSpPr>
              <p:nvPr/>
            </p:nvSpPr>
            <p:spPr bwMode="auto">
              <a:xfrm>
                <a:off x="5139" y="1815"/>
                <a:ext cx="881" cy="1427"/>
              </a:xfrm>
              <a:custGeom>
                <a:avLst/>
                <a:gdLst/>
                <a:ahLst/>
                <a:cxnLst>
                  <a:cxn ang="0">
                    <a:pos x="0" y="1411"/>
                  </a:cxn>
                  <a:cxn ang="0">
                    <a:pos x="853" y="0"/>
                  </a:cxn>
                  <a:cxn ang="0">
                    <a:pos x="881" y="17"/>
                  </a:cxn>
                  <a:cxn ang="0">
                    <a:pos x="29" y="1427"/>
                  </a:cxn>
                  <a:cxn ang="0">
                    <a:pos x="0" y="1411"/>
                  </a:cxn>
                </a:cxnLst>
                <a:rect l="0" t="0" r="r" b="b"/>
                <a:pathLst>
                  <a:path w="881" h="1427">
                    <a:moveTo>
                      <a:pt x="0" y="1411"/>
                    </a:moveTo>
                    <a:lnTo>
                      <a:pt x="853" y="0"/>
                    </a:lnTo>
                    <a:lnTo>
                      <a:pt x="881" y="17"/>
                    </a:lnTo>
                    <a:lnTo>
                      <a:pt x="29" y="1427"/>
                    </a:lnTo>
                    <a:lnTo>
                      <a:pt x="0" y="14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6" name="Freeform 114"/>
              <p:cNvSpPr>
                <a:spLocks/>
              </p:cNvSpPr>
              <p:nvPr/>
            </p:nvSpPr>
            <p:spPr bwMode="auto">
              <a:xfrm>
                <a:off x="5988" y="1826"/>
                <a:ext cx="893" cy="20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893" y="171"/>
                  </a:cxn>
                  <a:cxn ang="0">
                    <a:pos x="887" y="204"/>
                  </a:cxn>
                  <a:cxn ang="0">
                    <a:pos x="0" y="32"/>
                  </a:cxn>
                  <a:cxn ang="0">
                    <a:pos x="6" y="0"/>
                  </a:cxn>
                </a:cxnLst>
                <a:rect l="0" t="0" r="r" b="b"/>
                <a:pathLst>
                  <a:path w="893" h="204">
                    <a:moveTo>
                      <a:pt x="6" y="0"/>
                    </a:moveTo>
                    <a:lnTo>
                      <a:pt x="893" y="171"/>
                    </a:lnTo>
                    <a:lnTo>
                      <a:pt x="887" y="204"/>
                    </a:lnTo>
                    <a:lnTo>
                      <a:pt x="0" y="3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7" name="Freeform 115"/>
              <p:cNvSpPr>
                <a:spLocks/>
              </p:cNvSpPr>
              <p:nvPr/>
            </p:nvSpPr>
            <p:spPr bwMode="auto">
              <a:xfrm>
                <a:off x="6834" y="1419"/>
                <a:ext cx="905" cy="607"/>
              </a:xfrm>
              <a:custGeom>
                <a:avLst/>
                <a:gdLst/>
                <a:ahLst/>
                <a:cxnLst>
                  <a:cxn ang="0">
                    <a:pos x="0" y="580"/>
                  </a:cxn>
                  <a:cxn ang="0">
                    <a:pos x="887" y="0"/>
                  </a:cxn>
                  <a:cxn ang="0">
                    <a:pos x="905" y="27"/>
                  </a:cxn>
                  <a:cxn ang="0">
                    <a:pos x="18" y="607"/>
                  </a:cxn>
                  <a:cxn ang="0">
                    <a:pos x="0" y="580"/>
                  </a:cxn>
                </a:cxnLst>
                <a:rect l="0" t="0" r="r" b="b"/>
                <a:pathLst>
                  <a:path w="905" h="607">
                    <a:moveTo>
                      <a:pt x="0" y="580"/>
                    </a:moveTo>
                    <a:lnTo>
                      <a:pt x="887" y="0"/>
                    </a:lnTo>
                    <a:lnTo>
                      <a:pt x="905" y="27"/>
                    </a:lnTo>
                    <a:lnTo>
                      <a:pt x="18" y="607"/>
                    </a:lnTo>
                    <a:lnTo>
                      <a:pt x="0" y="5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8" name="Freeform 116"/>
              <p:cNvSpPr>
                <a:spLocks/>
              </p:cNvSpPr>
              <p:nvPr/>
            </p:nvSpPr>
            <p:spPr bwMode="auto">
              <a:xfrm>
                <a:off x="7693" y="1419"/>
                <a:ext cx="901" cy="457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901" y="429"/>
                  </a:cxn>
                  <a:cxn ang="0">
                    <a:pos x="887" y="457"/>
                  </a:cxn>
                  <a:cxn ang="0">
                    <a:pos x="0" y="29"/>
                  </a:cxn>
                  <a:cxn ang="0">
                    <a:pos x="14" y="0"/>
                  </a:cxn>
                </a:cxnLst>
                <a:rect l="0" t="0" r="r" b="b"/>
                <a:pathLst>
                  <a:path w="901" h="457">
                    <a:moveTo>
                      <a:pt x="14" y="0"/>
                    </a:moveTo>
                    <a:lnTo>
                      <a:pt x="901" y="429"/>
                    </a:lnTo>
                    <a:lnTo>
                      <a:pt x="887" y="457"/>
                    </a:lnTo>
                    <a:lnTo>
                      <a:pt x="0" y="29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9" name="Freeform 117"/>
              <p:cNvSpPr>
                <a:spLocks/>
              </p:cNvSpPr>
              <p:nvPr/>
            </p:nvSpPr>
            <p:spPr bwMode="auto">
              <a:xfrm>
                <a:off x="8553" y="1846"/>
                <a:ext cx="885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5" y="22"/>
                  </a:cxn>
                  <a:cxn ang="0">
                    <a:pos x="885" y="54"/>
                  </a:cxn>
                  <a:cxn ang="0">
                    <a:pos x="0" y="32"/>
                  </a:cxn>
                  <a:cxn ang="0">
                    <a:pos x="0" y="0"/>
                  </a:cxn>
                </a:cxnLst>
                <a:rect l="0" t="0" r="r" b="b"/>
                <a:pathLst>
                  <a:path w="885" h="54">
                    <a:moveTo>
                      <a:pt x="0" y="0"/>
                    </a:moveTo>
                    <a:lnTo>
                      <a:pt x="885" y="22"/>
                    </a:lnTo>
                    <a:lnTo>
                      <a:pt x="885" y="54"/>
                    </a:ln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0" name="Freeform 118"/>
              <p:cNvSpPr>
                <a:spLocks/>
              </p:cNvSpPr>
              <p:nvPr/>
            </p:nvSpPr>
            <p:spPr bwMode="auto">
              <a:xfrm>
                <a:off x="9404" y="1826"/>
                <a:ext cx="889" cy="74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887" y="0"/>
                  </a:cxn>
                  <a:cxn ang="0">
                    <a:pos x="889" y="32"/>
                  </a:cxn>
                  <a:cxn ang="0">
                    <a:pos x="2" y="74"/>
                  </a:cxn>
                  <a:cxn ang="0">
                    <a:pos x="0" y="42"/>
                  </a:cxn>
                </a:cxnLst>
                <a:rect l="0" t="0" r="r" b="b"/>
                <a:pathLst>
                  <a:path w="889" h="74">
                    <a:moveTo>
                      <a:pt x="0" y="42"/>
                    </a:moveTo>
                    <a:lnTo>
                      <a:pt x="887" y="0"/>
                    </a:lnTo>
                    <a:lnTo>
                      <a:pt x="889" y="32"/>
                    </a:lnTo>
                    <a:lnTo>
                      <a:pt x="2" y="74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1" name="Freeform 119"/>
              <p:cNvSpPr>
                <a:spLocks/>
              </p:cNvSpPr>
              <p:nvPr/>
            </p:nvSpPr>
            <p:spPr bwMode="auto">
              <a:xfrm>
                <a:off x="883" y="1240"/>
                <a:ext cx="9394" cy="3757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423" y="893"/>
                  </a:cxn>
                  <a:cxn ang="0">
                    <a:pos x="845" y="1860"/>
                  </a:cxn>
                  <a:cxn ang="0">
                    <a:pos x="1268" y="276"/>
                  </a:cxn>
                  <a:cxn ang="0">
                    <a:pos x="1691" y="234"/>
                  </a:cxn>
                  <a:cxn ang="0">
                    <a:pos x="2114" y="510"/>
                  </a:cxn>
                  <a:cxn ang="0">
                    <a:pos x="2536" y="181"/>
                  </a:cxn>
                  <a:cxn ang="0">
                    <a:pos x="2959" y="0"/>
                  </a:cxn>
                  <a:cxn ang="0">
                    <a:pos x="3382" y="85"/>
                  </a:cxn>
                  <a:cxn ang="0">
                    <a:pos x="3805" y="266"/>
                  </a:cxn>
                  <a:cxn ang="0">
                    <a:pos x="4227" y="266"/>
                  </a:cxn>
                  <a:cxn ang="0">
                    <a:pos x="4650" y="213"/>
                  </a:cxn>
                </a:cxnLst>
                <a:rect l="0" t="0" r="r" b="b"/>
                <a:pathLst>
                  <a:path w="4650" h="1860">
                    <a:moveTo>
                      <a:pt x="0" y="117"/>
                    </a:moveTo>
                    <a:lnTo>
                      <a:pt x="423" y="893"/>
                    </a:lnTo>
                    <a:lnTo>
                      <a:pt x="845" y="1860"/>
                    </a:lnTo>
                    <a:lnTo>
                      <a:pt x="1268" y="276"/>
                    </a:lnTo>
                    <a:lnTo>
                      <a:pt x="1691" y="234"/>
                    </a:lnTo>
                    <a:lnTo>
                      <a:pt x="2114" y="510"/>
                    </a:lnTo>
                    <a:lnTo>
                      <a:pt x="2536" y="181"/>
                    </a:lnTo>
                    <a:lnTo>
                      <a:pt x="2959" y="0"/>
                    </a:lnTo>
                    <a:lnTo>
                      <a:pt x="3382" y="85"/>
                    </a:lnTo>
                    <a:lnTo>
                      <a:pt x="3805" y="266"/>
                    </a:lnTo>
                    <a:lnTo>
                      <a:pt x="4227" y="266"/>
                    </a:lnTo>
                    <a:lnTo>
                      <a:pt x="4650" y="2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2" name="Freeform 120"/>
              <p:cNvSpPr>
                <a:spLocks/>
              </p:cNvSpPr>
              <p:nvPr/>
            </p:nvSpPr>
            <p:spPr bwMode="auto">
              <a:xfrm>
                <a:off x="881" y="1482"/>
                <a:ext cx="228" cy="6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28" y="34"/>
                  </a:cxn>
                  <a:cxn ang="0">
                    <a:pos x="224" y="67"/>
                  </a:cxn>
                  <a:cxn ang="0">
                    <a:pos x="0" y="32"/>
                  </a:cxn>
                  <a:cxn ang="0">
                    <a:pos x="4" y="0"/>
                  </a:cxn>
                </a:cxnLst>
                <a:rect l="0" t="0" r="r" b="b"/>
                <a:pathLst>
                  <a:path w="228" h="67">
                    <a:moveTo>
                      <a:pt x="4" y="0"/>
                    </a:moveTo>
                    <a:lnTo>
                      <a:pt x="228" y="34"/>
                    </a:lnTo>
                    <a:lnTo>
                      <a:pt x="224" y="67"/>
                    </a:lnTo>
                    <a:lnTo>
                      <a:pt x="0" y="3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3" name="Freeform 121"/>
              <p:cNvSpPr>
                <a:spLocks/>
              </p:cNvSpPr>
              <p:nvPr/>
            </p:nvSpPr>
            <p:spPr bwMode="auto">
              <a:xfrm>
                <a:off x="1232" y="1535"/>
                <a:ext cx="229" cy="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29" y="32"/>
                  </a:cxn>
                  <a:cxn ang="0">
                    <a:pos x="225" y="64"/>
                  </a:cxn>
                  <a:cxn ang="0">
                    <a:pos x="0" y="32"/>
                  </a:cxn>
                  <a:cxn ang="0">
                    <a:pos x="4" y="0"/>
                  </a:cxn>
                </a:cxnLst>
                <a:rect l="0" t="0" r="r" b="b"/>
                <a:pathLst>
                  <a:path w="229" h="64">
                    <a:moveTo>
                      <a:pt x="4" y="0"/>
                    </a:moveTo>
                    <a:lnTo>
                      <a:pt x="229" y="32"/>
                    </a:lnTo>
                    <a:lnTo>
                      <a:pt x="225" y="64"/>
                    </a:lnTo>
                    <a:lnTo>
                      <a:pt x="0" y="3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4" name="Freeform 122"/>
              <p:cNvSpPr>
                <a:spLocks/>
              </p:cNvSpPr>
              <p:nvPr/>
            </p:nvSpPr>
            <p:spPr bwMode="auto">
              <a:xfrm>
                <a:off x="1586" y="1587"/>
                <a:ext cx="153" cy="5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53" y="22"/>
                  </a:cxn>
                  <a:cxn ang="0">
                    <a:pos x="149" y="55"/>
                  </a:cxn>
                  <a:cxn ang="0">
                    <a:pos x="0" y="32"/>
                  </a:cxn>
                  <a:cxn ang="0">
                    <a:pos x="4" y="0"/>
                  </a:cxn>
                </a:cxnLst>
                <a:rect l="0" t="0" r="r" b="b"/>
                <a:pathLst>
                  <a:path w="153" h="55">
                    <a:moveTo>
                      <a:pt x="4" y="0"/>
                    </a:moveTo>
                    <a:lnTo>
                      <a:pt x="153" y="22"/>
                    </a:lnTo>
                    <a:lnTo>
                      <a:pt x="149" y="55"/>
                    </a:lnTo>
                    <a:lnTo>
                      <a:pt x="0" y="3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5" name="Freeform 123"/>
              <p:cNvSpPr>
                <a:spLocks/>
              </p:cNvSpPr>
              <p:nvPr/>
            </p:nvSpPr>
            <p:spPr bwMode="auto">
              <a:xfrm>
                <a:off x="1725" y="1615"/>
                <a:ext cx="69" cy="81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69" y="63"/>
                  </a:cxn>
                  <a:cxn ang="0">
                    <a:pos x="43" y="81"/>
                  </a:cxn>
                  <a:cxn ang="0">
                    <a:pos x="0" y="19"/>
                  </a:cxn>
                  <a:cxn ang="0">
                    <a:pos x="26" y="0"/>
                  </a:cxn>
                </a:cxnLst>
                <a:rect l="0" t="0" r="r" b="b"/>
                <a:pathLst>
                  <a:path w="69" h="81">
                    <a:moveTo>
                      <a:pt x="26" y="0"/>
                    </a:moveTo>
                    <a:lnTo>
                      <a:pt x="69" y="63"/>
                    </a:lnTo>
                    <a:lnTo>
                      <a:pt x="43" y="81"/>
                    </a:lnTo>
                    <a:lnTo>
                      <a:pt x="0" y="19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6" name="Freeform 124"/>
              <p:cNvSpPr>
                <a:spLocks/>
              </p:cNvSpPr>
              <p:nvPr/>
            </p:nvSpPr>
            <p:spPr bwMode="auto">
              <a:xfrm>
                <a:off x="1840" y="1783"/>
                <a:ext cx="154" cy="206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54" y="188"/>
                  </a:cxn>
                  <a:cxn ang="0">
                    <a:pos x="128" y="206"/>
                  </a:cxn>
                  <a:cxn ang="0">
                    <a:pos x="0" y="18"/>
                  </a:cxn>
                  <a:cxn ang="0">
                    <a:pos x="27" y="0"/>
                  </a:cxn>
                </a:cxnLst>
                <a:rect l="0" t="0" r="r" b="b"/>
                <a:pathLst>
                  <a:path w="154" h="206">
                    <a:moveTo>
                      <a:pt x="27" y="0"/>
                    </a:moveTo>
                    <a:lnTo>
                      <a:pt x="154" y="188"/>
                    </a:lnTo>
                    <a:lnTo>
                      <a:pt x="128" y="206"/>
                    </a:lnTo>
                    <a:lnTo>
                      <a:pt x="0" y="18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7" name="Freeform 125"/>
              <p:cNvSpPr>
                <a:spLocks/>
              </p:cNvSpPr>
              <p:nvPr/>
            </p:nvSpPr>
            <p:spPr bwMode="auto">
              <a:xfrm>
                <a:off x="2040" y="2078"/>
                <a:ext cx="156" cy="20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56" y="186"/>
                  </a:cxn>
                  <a:cxn ang="0">
                    <a:pos x="130" y="204"/>
                  </a:cxn>
                  <a:cxn ang="0">
                    <a:pos x="0" y="18"/>
                  </a:cxn>
                  <a:cxn ang="0">
                    <a:pos x="27" y="0"/>
                  </a:cxn>
                </a:cxnLst>
                <a:rect l="0" t="0" r="r" b="b"/>
                <a:pathLst>
                  <a:path w="156" h="204">
                    <a:moveTo>
                      <a:pt x="27" y="0"/>
                    </a:moveTo>
                    <a:lnTo>
                      <a:pt x="156" y="186"/>
                    </a:lnTo>
                    <a:lnTo>
                      <a:pt x="130" y="204"/>
                    </a:lnTo>
                    <a:lnTo>
                      <a:pt x="0" y="18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8" name="Freeform 126"/>
              <p:cNvSpPr>
                <a:spLocks/>
              </p:cNvSpPr>
              <p:nvPr/>
            </p:nvSpPr>
            <p:spPr bwMode="auto">
              <a:xfrm>
                <a:off x="2242" y="2371"/>
                <a:ext cx="154" cy="206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54" y="188"/>
                  </a:cxn>
                  <a:cxn ang="0">
                    <a:pos x="128" y="206"/>
                  </a:cxn>
                  <a:cxn ang="0">
                    <a:pos x="0" y="18"/>
                  </a:cxn>
                  <a:cxn ang="0">
                    <a:pos x="27" y="0"/>
                  </a:cxn>
                </a:cxnLst>
                <a:rect l="0" t="0" r="r" b="b"/>
                <a:pathLst>
                  <a:path w="154" h="206">
                    <a:moveTo>
                      <a:pt x="27" y="0"/>
                    </a:moveTo>
                    <a:lnTo>
                      <a:pt x="154" y="188"/>
                    </a:lnTo>
                    <a:lnTo>
                      <a:pt x="128" y="206"/>
                    </a:lnTo>
                    <a:lnTo>
                      <a:pt x="0" y="18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9" name="Freeform 127"/>
              <p:cNvSpPr>
                <a:spLocks/>
              </p:cNvSpPr>
              <p:nvPr/>
            </p:nvSpPr>
            <p:spPr bwMode="auto">
              <a:xfrm>
                <a:off x="2442" y="2666"/>
                <a:ext cx="156" cy="20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56" y="186"/>
                  </a:cxn>
                  <a:cxn ang="0">
                    <a:pos x="130" y="204"/>
                  </a:cxn>
                  <a:cxn ang="0">
                    <a:pos x="0" y="18"/>
                  </a:cxn>
                  <a:cxn ang="0">
                    <a:pos x="27" y="0"/>
                  </a:cxn>
                </a:cxnLst>
                <a:rect l="0" t="0" r="r" b="b"/>
                <a:pathLst>
                  <a:path w="156" h="204">
                    <a:moveTo>
                      <a:pt x="27" y="0"/>
                    </a:moveTo>
                    <a:lnTo>
                      <a:pt x="156" y="186"/>
                    </a:lnTo>
                    <a:lnTo>
                      <a:pt x="130" y="204"/>
                    </a:lnTo>
                    <a:lnTo>
                      <a:pt x="0" y="18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0" name="Freeform 128"/>
              <p:cNvSpPr>
                <a:spLocks/>
              </p:cNvSpPr>
              <p:nvPr/>
            </p:nvSpPr>
            <p:spPr bwMode="auto">
              <a:xfrm>
                <a:off x="2661" y="2615"/>
                <a:ext cx="181" cy="184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159" y="0"/>
                  </a:cxn>
                  <a:cxn ang="0">
                    <a:pos x="181" y="23"/>
                  </a:cxn>
                  <a:cxn ang="0">
                    <a:pos x="22" y="184"/>
                  </a:cxn>
                  <a:cxn ang="0">
                    <a:pos x="0" y="162"/>
                  </a:cxn>
                </a:cxnLst>
                <a:rect l="0" t="0" r="r" b="b"/>
                <a:pathLst>
                  <a:path w="181" h="184">
                    <a:moveTo>
                      <a:pt x="0" y="162"/>
                    </a:moveTo>
                    <a:lnTo>
                      <a:pt x="159" y="0"/>
                    </a:lnTo>
                    <a:lnTo>
                      <a:pt x="181" y="23"/>
                    </a:lnTo>
                    <a:lnTo>
                      <a:pt x="22" y="184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1" name="Freeform 129"/>
              <p:cNvSpPr>
                <a:spLocks/>
              </p:cNvSpPr>
              <p:nvPr/>
            </p:nvSpPr>
            <p:spPr bwMode="auto">
              <a:xfrm>
                <a:off x="2911" y="2365"/>
                <a:ext cx="182" cy="182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160" y="0"/>
                  </a:cxn>
                  <a:cxn ang="0">
                    <a:pos x="182" y="22"/>
                  </a:cxn>
                  <a:cxn ang="0">
                    <a:pos x="22" y="182"/>
                  </a:cxn>
                  <a:cxn ang="0">
                    <a:pos x="0" y="160"/>
                  </a:cxn>
                </a:cxnLst>
                <a:rect l="0" t="0" r="r" b="b"/>
                <a:pathLst>
                  <a:path w="182" h="182">
                    <a:moveTo>
                      <a:pt x="0" y="160"/>
                    </a:moveTo>
                    <a:lnTo>
                      <a:pt x="160" y="0"/>
                    </a:lnTo>
                    <a:lnTo>
                      <a:pt x="182" y="22"/>
                    </a:lnTo>
                    <a:lnTo>
                      <a:pt x="22" y="182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2" name="Freeform 130"/>
              <p:cNvSpPr>
                <a:spLocks/>
              </p:cNvSpPr>
              <p:nvPr/>
            </p:nvSpPr>
            <p:spPr bwMode="auto">
              <a:xfrm>
                <a:off x="3164" y="2112"/>
                <a:ext cx="181" cy="182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159" y="0"/>
                  </a:cxn>
                  <a:cxn ang="0">
                    <a:pos x="181" y="23"/>
                  </a:cxn>
                  <a:cxn ang="0">
                    <a:pos x="22" y="182"/>
                  </a:cxn>
                  <a:cxn ang="0">
                    <a:pos x="0" y="160"/>
                  </a:cxn>
                </a:cxnLst>
                <a:rect l="0" t="0" r="r" b="b"/>
                <a:pathLst>
                  <a:path w="181" h="182">
                    <a:moveTo>
                      <a:pt x="0" y="160"/>
                    </a:moveTo>
                    <a:lnTo>
                      <a:pt x="159" y="0"/>
                    </a:lnTo>
                    <a:lnTo>
                      <a:pt x="181" y="23"/>
                    </a:lnTo>
                    <a:lnTo>
                      <a:pt x="22" y="182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3" name="Freeform 131"/>
              <p:cNvSpPr>
                <a:spLocks/>
              </p:cNvSpPr>
              <p:nvPr/>
            </p:nvSpPr>
            <p:spPr bwMode="auto">
              <a:xfrm>
                <a:off x="3414" y="2001"/>
                <a:ext cx="40" cy="41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8" y="0"/>
                  </a:cxn>
                  <a:cxn ang="0">
                    <a:pos x="40" y="23"/>
                  </a:cxn>
                  <a:cxn ang="0">
                    <a:pos x="22" y="41"/>
                  </a:cxn>
                  <a:cxn ang="0">
                    <a:pos x="0" y="18"/>
                  </a:cxn>
                </a:cxnLst>
                <a:rect l="0" t="0" r="r" b="b"/>
                <a:pathLst>
                  <a:path w="40" h="41">
                    <a:moveTo>
                      <a:pt x="0" y="18"/>
                    </a:moveTo>
                    <a:lnTo>
                      <a:pt x="18" y="0"/>
                    </a:lnTo>
                    <a:lnTo>
                      <a:pt x="40" y="23"/>
                    </a:lnTo>
                    <a:lnTo>
                      <a:pt x="22" y="41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4" name="Freeform 132"/>
              <p:cNvSpPr>
                <a:spLocks/>
              </p:cNvSpPr>
              <p:nvPr/>
            </p:nvSpPr>
            <p:spPr bwMode="auto">
              <a:xfrm>
                <a:off x="3434" y="1890"/>
                <a:ext cx="186" cy="136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168" y="0"/>
                  </a:cxn>
                  <a:cxn ang="0">
                    <a:pos x="186" y="26"/>
                  </a:cxn>
                  <a:cxn ang="0">
                    <a:pos x="18" y="136"/>
                  </a:cxn>
                  <a:cxn ang="0">
                    <a:pos x="0" y="109"/>
                  </a:cxn>
                </a:cxnLst>
                <a:rect l="0" t="0" r="r" b="b"/>
                <a:pathLst>
                  <a:path w="186" h="136">
                    <a:moveTo>
                      <a:pt x="0" y="109"/>
                    </a:moveTo>
                    <a:lnTo>
                      <a:pt x="168" y="0"/>
                    </a:lnTo>
                    <a:lnTo>
                      <a:pt x="186" y="26"/>
                    </a:lnTo>
                    <a:lnTo>
                      <a:pt x="18" y="136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5" name="Freeform 133"/>
              <p:cNvSpPr>
                <a:spLocks/>
              </p:cNvSpPr>
              <p:nvPr/>
            </p:nvSpPr>
            <p:spPr bwMode="auto">
              <a:xfrm>
                <a:off x="3711" y="1694"/>
                <a:ext cx="206" cy="152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88" y="0"/>
                  </a:cxn>
                  <a:cxn ang="0">
                    <a:pos x="206" y="26"/>
                  </a:cxn>
                  <a:cxn ang="0">
                    <a:pos x="18" y="152"/>
                  </a:cxn>
                  <a:cxn ang="0">
                    <a:pos x="0" y="125"/>
                  </a:cxn>
                </a:cxnLst>
                <a:rect l="0" t="0" r="r" b="b"/>
                <a:pathLst>
                  <a:path w="206" h="152">
                    <a:moveTo>
                      <a:pt x="0" y="125"/>
                    </a:moveTo>
                    <a:lnTo>
                      <a:pt x="188" y="0"/>
                    </a:lnTo>
                    <a:lnTo>
                      <a:pt x="206" y="26"/>
                    </a:lnTo>
                    <a:lnTo>
                      <a:pt x="18" y="152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6" name="Freeform 134"/>
              <p:cNvSpPr>
                <a:spLocks/>
              </p:cNvSpPr>
              <p:nvPr/>
            </p:nvSpPr>
            <p:spPr bwMode="auto">
              <a:xfrm>
                <a:off x="4008" y="1500"/>
                <a:ext cx="208" cy="150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190" y="0"/>
                  </a:cxn>
                  <a:cxn ang="0">
                    <a:pos x="208" y="27"/>
                  </a:cxn>
                  <a:cxn ang="0">
                    <a:pos x="18" y="150"/>
                  </a:cxn>
                  <a:cxn ang="0">
                    <a:pos x="0" y="124"/>
                  </a:cxn>
                </a:cxnLst>
                <a:rect l="0" t="0" r="r" b="b"/>
                <a:pathLst>
                  <a:path w="208" h="150">
                    <a:moveTo>
                      <a:pt x="0" y="124"/>
                    </a:moveTo>
                    <a:lnTo>
                      <a:pt x="190" y="0"/>
                    </a:lnTo>
                    <a:lnTo>
                      <a:pt x="208" y="27"/>
                    </a:lnTo>
                    <a:lnTo>
                      <a:pt x="18" y="15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7" name="Freeform 135"/>
              <p:cNvSpPr>
                <a:spLocks/>
              </p:cNvSpPr>
              <p:nvPr/>
            </p:nvSpPr>
            <p:spPr bwMode="auto">
              <a:xfrm>
                <a:off x="4301" y="1456"/>
                <a:ext cx="180" cy="18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80" y="165"/>
                  </a:cxn>
                  <a:cxn ang="0">
                    <a:pos x="155" y="188"/>
                  </a:cxn>
                  <a:cxn ang="0">
                    <a:pos x="0" y="22"/>
                  </a:cxn>
                  <a:cxn ang="0">
                    <a:pos x="24" y="0"/>
                  </a:cxn>
                </a:cxnLst>
                <a:rect l="0" t="0" r="r" b="b"/>
                <a:pathLst>
                  <a:path w="180" h="188">
                    <a:moveTo>
                      <a:pt x="24" y="0"/>
                    </a:moveTo>
                    <a:lnTo>
                      <a:pt x="180" y="165"/>
                    </a:lnTo>
                    <a:lnTo>
                      <a:pt x="155" y="188"/>
                    </a:lnTo>
                    <a:lnTo>
                      <a:pt x="0" y="2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8" name="Freeform 136"/>
              <p:cNvSpPr>
                <a:spLocks/>
              </p:cNvSpPr>
              <p:nvPr/>
            </p:nvSpPr>
            <p:spPr bwMode="auto">
              <a:xfrm>
                <a:off x="4545" y="1714"/>
                <a:ext cx="180" cy="188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80" y="166"/>
                  </a:cxn>
                  <a:cxn ang="0">
                    <a:pos x="156" y="188"/>
                  </a:cxn>
                  <a:cxn ang="0">
                    <a:pos x="0" y="23"/>
                  </a:cxn>
                  <a:cxn ang="0">
                    <a:pos x="25" y="0"/>
                  </a:cxn>
                </a:cxnLst>
                <a:rect l="0" t="0" r="r" b="b"/>
                <a:pathLst>
                  <a:path w="180" h="188">
                    <a:moveTo>
                      <a:pt x="25" y="0"/>
                    </a:moveTo>
                    <a:lnTo>
                      <a:pt x="180" y="166"/>
                    </a:lnTo>
                    <a:lnTo>
                      <a:pt x="156" y="188"/>
                    </a:lnTo>
                    <a:lnTo>
                      <a:pt x="0" y="2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9" name="Freeform 137"/>
              <p:cNvSpPr>
                <a:spLocks/>
              </p:cNvSpPr>
              <p:nvPr/>
            </p:nvSpPr>
            <p:spPr bwMode="auto">
              <a:xfrm>
                <a:off x="4790" y="1973"/>
                <a:ext cx="180" cy="18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80" y="166"/>
                  </a:cxn>
                  <a:cxn ang="0">
                    <a:pos x="155" y="188"/>
                  </a:cxn>
                  <a:cxn ang="0">
                    <a:pos x="0" y="22"/>
                  </a:cxn>
                  <a:cxn ang="0">
                    <a:pos x="24" y="0"/>
                  </a:cxn>
                </a:cxnLst>
                <a:rect l="0" t="0" r="r" b="b"/>
                <a:pathLst>
                  <a:path w="180" h="188">
                    <a:moveTo>
                      <a:pt x="24" y="0"/>
                    </a:moveTo>
                    <a:lnTo>
                      <a:pt x="180" y="166"/>
                    </a:lnTo>
                    <a:lnTo>
                      <a:pt x="155" y="188"/>
                    </a:lnTo>
                    <a:lnTo>
                      <a:pt x="0" y="2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0" name="Freeform 138"/>
              <p:cNvSpPr>
                <a:spLocks/>
              </p:cNvSpPr>
              <p:nvPr/>
            </p:nvSpPr>
            <p:spPr bwMode="auto">
              <a:xfrm>
                <a:off x="5034" y="2232"/>
                <a:ext cx="132" cy="13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32" y="113"/>
                  </a:cxn>
                  <a:cxn ang="0">
                    <a:pos x="107" y="135"/>
                  </a:cxn>
                  <a:cxn ang="0">
                    <a:pos x="0" y="22"/>
                  </a:cxn>
                  <a:cxn ang="0">
                    <a:pos x="24" y="0"/>
                  </a:cxn>
                </a:cxnLst>
                <a:rect l="0" t="0" r="r" b="b"/>
                <a:pathLst>
                  <a:path w="132" h="135">
                    <a:moveTo>
                      <a:pt x="24" y="0"/>
                    </a:moveTo>
                    <a:lnTo>
                      <a:pt x="132" y="113"/>
                    </a:lnTo>
                    <a:lnTo>
                      <a:pt x="107" y="135"/>
                    </a:lnTo>
                    <a:lnTo>
                      <a:pt x="0" y="2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1" name="Freeform 139"/>
              <p:cNvSpPr>
                <a:spLocks/>
              </p:cNvSpPr>
              <p:nvPr/>
            </p:nvSpPr>
            <p:spPr bwMode="auto">
              <a:xfrm>
                <a:off x="5143" y="2304"/>
                <a:ext cx="77" cy="65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59" y="0"/>
                  </a:cxn>
                  <a:cxn ang="0">
                    <a:pos x="77" y="27"/>
                  </a:cxn>
                  <a:cxn ang="0">
                    <a:pos x="18" y="65"/>
                  </a:cxn>
                  <a:cxn ang="0">
                    <a:pos x="0" y="39"/>
                  </a:cxn>
                </a:cxnLst>
                <a:rect l="0" t="0" r="r" b="b"/>
                <a:pathLst>
                  <a:path w="77" h="65">
                    <a:moveTo>
                      <a:pt x="0" y="39"/>
                    </a:moveTo>
                    <a:lnTo>
                      <a:pt x="59" y="0"/>
                    </a:lnTo>
                    <a:lnTo>
                      <a:pt x="77" y="27"/>
                    </a:lnTo>
                    <a:lnTo>
                      <a:pt x="18" y="65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2" name="Freeform 140"/>
              <p:cNvSpPr>
                <a:spLocks/>
              </p:cNvSpPr>
              <p:nvPr/>
            </p:nvSpPr>
            <p:spPr bwMode="auto">
              <a:xfrm>
                <a:off x="5311" y="2108"/>
                <a:ext cx="208" cy="152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90" y="0"/>
                  </a:cxn>
                  <a:cxn ang="0">
                    <a:pos x="208" y="27"/>
                  </a:cxn>
                  <a:cxn ang="0">
                    <a:pos x="18" y="152"/>
                  </a:cxn>
                  <a:cxn ang="0">
                    <a:pos x="0" y="126"/>
                  </a:cxn>
                </a:cxnLst>
                <a:rect l="0" t="0" r="r" b="b"/>
                <a:pathLst>
                  <a:path w="208" h="152">
                    <a:moveTo>
                      <a:pt x="0" y="126"/>
                    </a:moveTo>
                    <a:lnTo>
                      <a:pt x="190" y="0"/>
                    </a:lnTo>
                    <a:lnTo>
                      <a:pt x="208" y="27"/>
                    </a:lnTo>
                    <a:lnTo>
                      <a:pt x="18" y="152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3" name="Freeform 141"/>
              <p:cNvSpPr>
                <a:spLocks/>
              </p:cNvSpPr>
              <p:nvPr/>
            </p:nvSpPr>
            <p:spPr bwMode="auto">
              <a:xfrm>
                <a:off x="5608" y="1912"/>
                <a:ext cx="208" cy="152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90" y="0"/>
                  </a:cxn>
                  <a:cxn ang="0">
                    <a:pos x="208" y="27"/>
                  </a:cxn>
                  <a:cxn ang="0">
                    <a:pos x="18" y="152"/>
                  </a:cxn>
                  <a:cxn ang="0">
                    <a:pos x="0" y="126"/>
                  </a:cxn>
                </a:cxnLst>
                <a:rect l="0" t="0" r="r" b="b"/>
                <a:pathLst>
                  <a:path w="208" h="152">
                    <a:moveTo>
                      <a:pt x="0" y="126"/>
                    </a:moveTo>
                    <a:lnTo>
                      <a:pt x="190" y="0"/>
                    </a:lnTo>
                    <a:lnTo>
                      <a:pt x="208" y="27"/>
                    </a:lnTo>
                    <a:lnTo>
                      <a:pt x="18" y="152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4" name="Freeform 142"/>
              <p:cNvSpPr>
                <a:spLocks/>
              </p:cNvSpPr>
              <p:nvPr/>
            </p:nvSpPr>
            <p:spPr bwMode="auto">
              <a:xfrm>
                <a:off x="5907" y="1783"/>
                <a:ext cx="107" cy="85"/>
              </a:xfrm>
              <a:custGeom>
                <a:avLst/>
                <a:gdLst/>
                <a:ahLst/>
                <a:cxnLst>
                  <a:cxn ang="0">
                    <a:pos x="0" y="59"/>
                  </a:cxn>
                  <a:cxn ang="0">
                    <a:pos x="89" y="0"/>
                  </a:cxn>
                  <a:cxn ang="0">
                    <a:pos x="107" y="26"/>
                  </a:cxn>
                  <a:cxn ang="0">
                    <a:pos x="18" y="85"/>
                  </a:cxn>
                  <a:cxn ang="0">
                    <a:pos x="0" y="59"/>
                  </a:cxn>
                </a:cxnLst>
                <a:rect l="0" t="0" r="r" b="b"/>
                <a:pathLst>
                  <a:path w="107" h="85">
                    <a:moveTo>
                      <a:pt x="0" y="59"/>
                    </a:moveTo>
                    <a:lnTo>
                      <a:pt x="89" y="0"/>
                    </a:lnTo>
                    <a:lnTo>
                      <a:pt x="107" y="26"/>
                    </a:lnTo>
                    <a:lnTo>
                      <a:pt x="18" y="85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5" name="Freeform 143"/>
              <p:cNvSpPr>
                <a:spLocks/>
              </p:cNvSpPr>
              <p:nvPr/>
            </p:nvSpPr>
            <p:spPr bwMode="auto">
              <a:xfrm>
                <a:off x="6004" y="1767"/>
                <a:ext cx="123" cy="46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19" y="0"/>
                  </a:cxn>
                  <a:cxn ang="0">
                    <a:pos x="123" y="32"/>
                  </a:cxn>
                  <a:cxn ang="0">
                    <a:pos x="4" y="46"/>
                  </a:cxn>
                  <a:cxn ang="0">
                    <a:pos x="0" y="14"/>
                  </a:cxn>
                </a:cxnLst>
                <a:rect l="0" t="0" r="r" b="b"/>
                <a:pathLst>
                  <a:path w="123" h="46">
                    <a:moveTo>
                      <a:pt x="0" y="14"/>
                    </a:moveTo>
                    <a:lnTo>
                      <a:pt x="119" y="0"/>
                    </a:lnTo>
                    <a:lnTo>
                      <a:pt x="123" y="32"/>
                    </a:lnTo>
                    <a:lnTo>
                      <a:pt x="4" y="4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6" name="Freeform 144"/>
              <p:cNvSpPr>
                <a:spLocks/>
              </p:cNvSpPr>
              <p:nvPr/>
            </p:nvSpPr>
            <p:spPr bwMode="auto">
              <a:xfrm>
                <a:off x="6250" y="1723"/>
                <a:ext cx="229" cy="60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25" y="0"/>
                  </a:cxn>
                  <a:cxn ang="0">
                    <a:pos x="229" y="32"/>
                  </a:cxn>
                  <a:cxn ang="0">
                    <a:pos x="4" y="60"/>
                  </a:cxn>
                  <a:cxn ang="0">
                    <a:pos x="0" y="28"/>
                  </a:cxn>
                </a:cxnLst>
                <a:rect l="0" t="0" r="r" b="b"/>
                <a:pathLst>
                  <a:path w="229" h="60">
                    <a:moveTo>
                      <a:pt x="0" y="28"/>
                    </a:moveTo>
                    <a:lnTo>
                      <a:pt x="225" y="0"/>
                    </a:lnTo>
                    <a:lnTo>
                      <a:pt x="229" y="32"/>
                    </a:lnTo>
                    <a:lnTo>
                      <a:pt x="4" y="6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7" name="Freeform 145"/>
              <p:cNvSpPr>
                <a:spLocks/>
              </p:cNvSpPr>
              <p:nvPr/>
            </p:nvSpPr>
            <p:spPr bwMode="auto">
              <a:xfrm>
                <a:off x="6604" y="1678"/>
                <a:ext cx="228" cy="61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24" y="0"/>
                  </a:cxn>
                  <a:cxn ang="0">
                    <a:pos x="228" y="32"/>
                  </a:cxn>
                  <a:cxn ang="0">
                    <a:pos x="4" y="61"/>
                  </a:cxn>
                  <a:cxn ang="0">
                    <a:pos x="0" y="28"/>
                  </a:cxn>
                </a:cxnLst>
                <a:rect l="0" t="0" r="r" b="b"/>
                <a:pathLst>
                  <a:path w="228" h="61">
                    <a:moveTo>
                      <a:pt x="0" y="28"/>
                    </a:moveTo>
                    <a:lnTo>
                      <a:pt x="224" y="0"/>
                    </a:lnTo>
                    <a:lnTo>
                      <a:pt x="228" y="32"/>
                    </a:lnTo>
                    <a:lnTo>
                      <a:pt x="4" y="61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8" name="Freeform 146"/>
              <p:cNvSpPr>
                <a:spLocks/>
              </p:cNvSpPr>
              <p:nvPr/>
            </p:nvSpPr>
            <p:spPr bwMode="auto">
              <a:xfrm>
                <a:off x="6949" y="1573"/>
                <a:ext cx="225" cy="101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214" y="0"/>
                  </a:cxn>
                  <a:cxn ang="0">
                    <a:pos x="225" y="30"/>
                  </a:cxn>
                  <a:cxn ang="0">
                    <a:pos x="10" y="101"/>
                  </a:cxn>
                  <a:cxn ang="0">
                    <a:pos x="0" y="71"/>
                  </a:cxn>
                </a:cxnLst>
                <a:rect l="0" t="0" r="r" b="b"/>
                <a:pathLst>
                  <a:path w="225" h="101">
                    <a:moveTo>
                      <a:pt x="0" y="71"/>
                    </a:moveTo>
                    <a:lnTo>
                      <a:pt x="214" y="0"/>
                    </a:lnTo>
                    <a:lnTo>
                      <a:pt x="225" y="30"/>
                    </a:lnTo>
                    <a:lnTo>
                      <a:pt x="10" y="10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9" name="Freeform 147"/>
              <p:cNvSpPr>
                <a:spLocks/>
              </p:cNvSpPr>
              <p:nvPr/>
            </p:nvSpPr>
            <p:spPr bwMode="auto">
              <a:xfrm>
                <a:off x="7287" y="1462"/>
                <a:ext cx="226" cy="101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216" y="0"/>
                  </a:cxn>
                  <a:cxn ang="0">
                    <a:pos x="226" y="30"/>
                  </a:cxn>
                  <a:cxn ang="0">
                    <a:pos x="10" y="101"/>
                  </a:cxn>
                  <a:cxn ang="0">
                    <a:pos x="0" y="71"/>
                  </a:cxn>
                </a:cxnLst>
                <a:rect l="0" t="0" r="r" b="b"/>
                <a:pathLst>
                  <a:path w="226" h="101">
                    <a:moveTo>
                      <a:pt x="0" y="71"/>
                    </a:moveTo>
                    <a:lnTo>
                      <a:pt x="216" y="0"/>
                    </a:lnTo>
                    <a:lnTo>
                      <a:pt x="226" y="30"/>
                    </a:lnTo>
                    <a:lnTo>
                      <a:pt x="10" y="10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0" name="Freeform 148"/>
              <p:cNvSpPr>
                <a:spLocks/>
              </p:cNvSpPr>
              <p:nvPr/>
            </p:nvSpPr>
            <p:spPr bwMode="auto">
              <a:xfrm>
                <a:off x="7626" y="1395"/>
                <a:ext cx="93" cy="5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83" y="0"/>
                  </a:cxn>
                  <a:cxn ang="0">
                    <a:pos x="93" y="31"/>
                  </a:cxn>
                  <a:cxn ang="0">
                    <a:pos x="10" y="57"/>
                  </a:cxn>
                  <a:cxn ang="0">
                    <a:pos x="0" y="26"/>
                  </a:cxn>
                </a:cxnLst>
                <a:rect l="0" t="0" r="r" b="b"/>
                <a:pathLst>
                  <a:path w="93" h="57">
                    <a:moveTo>
                      <a:pt x="0" y="26"/>
                    </a:moveTo>
                    <a:lnTo>
                      <a:pt x="83" y="0"/>
                    </a:lnTo>
                    <a:lnTo>
                      <a:pt x="93" y="31"/>
                    </a:lnTo>
                    <a:lnTo>
                      <a:pt x="10" y="57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1" name="Freeform 149"/>
              <p:cNvSpPr>
                <a:spLocks/>
              </p:cNvSpPr>
              <p:nvPr/>
            </p:nvSpPr>
            <p:spPr bwMode="auto">
              <a:xfrm>
                <a:off x="7711" y="1395"/>
                <a:ext cx="143" cy="71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3" y="41"/>
                  </a:cxn>
                  <a:cxn ang="0">
                    <a:pos x="133" y="71"/>
                  </a:cxn>
                  <a:cxn ang="0">
                    <a:pos x="0" y="31"/>
                  </a:cxn>
                  <a:cxn ang="0">
                    <a:pos x="10" y="0"/>
                  </a:cxn>
                </a:cxnLst>
                <a:rect l="0" t="0" r="r" b="b"/>
                <a:pathLst>
                  <a:path w="143" h="71">
                    <a:moveTo>
                      <a:pt x="10" y="0"/>
                    </a:moveTo>
                    <a:lnTo>
                      <a:pt x="143" y="41"/>
                    </a:lnTo>
                    <a:lnTo>
                      <a:pt x="133" y="71"/>
                    </a:lnTo>
                    <a:lnTo>
                      <a:pt x="0" y="3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2" name="Freeform 150"/>
              <p:cNvSpPr>
                <a:spLocks/>
              </p:cNvSpPr>
              <p:nvPr/>
            </p:nvSpPr>
            <p:spPr bwMode="auto">
              <a:xfrm>
                <a:off x="7970" y="1474"/>
                <a:ext cx="226" cy="9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26" y="65"/>
                  </a:cxn>
                  <a:cxn ang="0">
                    <a:pos x="216" y="95"/>
                  </a:cxn>
                  <a:cxn ang="0">
                    <a:pos x="0" y="30"/>
                  </a:cxn>
                  <a:cxn ang="0">
                    <a:pos x="10" y="0"/>
                  </a:cxn>
                </a:cxnLst>
                <a:rect l="0" t="0" r="r" b="b"/>
                <a:pathLst>
                  <a:path w="226" h="95">
                    <a:moveTo>
                      <a:pt x="10" y="0"/>
                    </a:moveTo>
                    <a:lnTo>
                      <a:pt x="226" y="65"/>
                    </a:lnTo>
                    <a:lnTo>
                      <a:pt x="216" y="95"/>
                    </a:lnTo>
                    <a:lnTo>
                      <a:pt x="0" y="3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3" name="Freeform 151"/>
              <p:cNvSpPr>
                <a:spLocks/>
              </p:cNvSpPr>
              <p:nvPr/>
            </p:nvSpPr>
            <p:spPr bwMode="auto">
              <a:xfrm>
                <a:off x="8309" y="1577"/>
                <a:ext cx="228" cy="9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28" y="65"/>
                  </a:cxn>
                  <a:cxn ang="0">
                    <a:pos x="218" y="95"/>
                  </a:cxn>
                  <a:cxn ang="0">
                    <a:pos x="0" y="30"/>
                  </a:cxn>
                  <a:cxn ang="0">
                    <a:pos x="10" y="0"/>
                  </a:cxn>
                </a:cxnLst>
                <a:rect l="0" t="0" r="r" b="b"/>
                <a:pathLst>
                  <a:path w="228" h="95">
                    <a:moveTo>
                      <a:pt x="10" y="0"/>
                    </a:moveTo>
                    <a:lnTo>
                      <a:pt x="228" y="65"/>
                    </a:lnTo>
                    <a:lnTo>
                      <a:pt x="218" y="95"/>
                    </a:lnTo>
                    <a:lnTo>
                      <a:pt x="0" y="3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4" name="Rectangle 152"/>
              <p:cNvSpPr>
                <a:spLocks noChangeArrowheads="1"/>
              </p:cNvSpPr>
              <p:nvPr/>
            </p:nvSpPr>
            <p:spPr bwMode="auto">
              <a:xfrm>
                <a:off x="8658" y="1654"/>
                <a:ext cx="227" cy="3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5" name="Rectangle 153"/>
              <p:cNvSpPr>
                <a:spLocks noChangeArrowheads="1"/>
              </p:cNvSpPr>
              <p:nvPr/>
            </p:nvSpPr>
            <p:spPr bwMode="auto">
              <a:xfrm>
                <a:off x="9014" y="1654"/>
                <a:ext cx="226" cy="3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6" name="Rectangle 154"/>
              <p:cNvSpPr>
                <a:spLocks noChangeArrowheads="1"/>
              </p:cNvSpPr>
              <p:nvPr/>
            </p:nvSpPr>
            <p:spPr bwMode="auto">
              <a:xfrm>
                <a:off x="9369" y="1654"/>
                <a:ext cx="53" cy="3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7" name="Freeform 155"/>
              <p:cNvSpPr>
                <a:spLocks/>
              </p:cNvSpPr>
              <p:nvPr/>
            </p:nvSpPr>
            <p:spPr bwMode="auto">
              <a:xfrm>
                <a:off x="9420" y="1636"/>
                <a:ext cx="178" cy="50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74" y="0"/>
                  </a:cxn>
                  <a:cxn ang="0">
                    <a:pos x="178" y="32"/>
                  </a:cxn>
                  <a:cxn ang="0">
                    <a:pos x="4" y="50"/>
                  </a:cxn>
                  <a:cxn ang="0">
                    <a:pos x="0" y="18"/>
                  </a:cxn>
                </a:cxnLst>
                <a:rect l="0" t="0" r="r" b="b"/>
                <a:pathLst>
                  <a:path w="178" h="50">
                    <a:moveTo>
                      <a:pt x="0" y="18"/>
                    </a:moveTo>
                    <a:lnTo>
                      <a:pt x="174" y="0"/>
                    </a:lnTo>
                    <a:lnTo>
                      <a:pt x="178" y="32"/>
                    </a:lnTo>
                    <a:lnTo>
                      <a:pt x="4" y="5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8" name="Freeform 156"/>
              <p:cNvSpPr>
                <a:spLocks/>
              </p:cNvSpPr>
              <p:nvPr/>
            </p:nvSpPr>
            <p:spPr bwMode="auto">
              <a:xfrm>
                <a:off x="9721" y="1599"/>
                <a:ext cx="230" cy="57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226" y="0"/>
                  </a:cxn>
                  <a:cxn ang="0">
                    <a:pos x="230" y="33"/>
                  </a:cxn>
                  <a:cxn ang="0">
                    <a:pos x="4" y="57"/>
                  </a:cxn>
                  <a:cxn ang="0">
                    <a:pos x="0" y="25"/>
                  </a:cxn>
                </a:cxnLst>
                <a:rect l="0" t="0" r="r" b="b"/>
                <a:pathLst>
                  <a:path w="230" h="57">
                    <a:moveTo>
                      <a:pt x="0" y="25"/>
                    </a:moveTo>
                    <a:lnTo>
                      <a:pt x="226" y="0"/>
                    </a:lnTo>
                    <a:lnTo>
                      <a:pt x="230" y="33"/>
                    </a:lnTo>
                    <a:lnTo>
                      <a:pt x="4" y="57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9" name="Freeform 157"/>
              <p:cNvSpPr>
                <a:spLocks/>
              </p:cNvSpPr>
              <p:nvPr/>
            </p:nvSpPr>
            <p:spPr bwMode="auto">
              <a:xfrm>
                <a:off x="10075" y="1567"/>
                <a:ext cx="204" cy="52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00" y="0"/>
                  </a:cxn>
                  <a:cxn ang="0">
                    <a:pos x="204" y="32"/>
                  </a:cxn>
                  <a:cxn ang="0">
                    <a:pos x="4" y="52"/>
                  </a:cxn>
                  <a:cxn ang="0">
                    <a:pos x="0" y="20"/>
                  </a:cxn>
                </a:cxnLst>
                <a:rect l="0" t="0" r="r" b="b"/>
                <a:pathLst>
                  <a:path w="204" h="52">
                    <a:moveTo>
                      <a:pt x="0" y="20"/>
                    </a:moveTo>
                    <a:lnTo>
                      <a:pt x="200" y="0"/>
                    </a:lnTo>
                    <a:lnTo>
                      <a:pt x="204" y="32"/>
                    </a:lnTo>
                    <a:lnTo>
                      <a:pt x="4" y="5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0" name="Freeform 158"/>
              <p:cNvSpPr>
                <a:spLocks/>
              </p:cNvSpPr>
              <p:nvPr/>
            </p:nvSpPr>
            <p:spPr bwMode="auto">
              <a:xfrm>
                <a:off x="883" y="1068"/>
                <a:ext cx="9394" cy="44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3" y="330"/>
                  </a:cxn>
                  <a:cxn ang="0">
                    <a:pos x="845" y="2221"/>
                  </a:cxn>
                  <a:cxn ang="0">
                    <a:pos x="1268" y="744"/>
                  </a:cxn>
                  <a:cxn ang="0">
                    <a:pos x="1691" y="255"/>
                  </a:cxn>
                  <a:cxn ang="0">
                    <a:pos x="2114" y="446"/>
                  </a:cxn>
                  <a:cxn ang="0">
                    <a:pos x="2536" y="351"/>
                  </a:cxn>
                  <a:cxn ang="0">
                    <a:pos x="2959" y="319"/>
                  </a:cxn>
                  <a:cxn ang="0">
                    <a:pos x="3382" y="287"/>
                  </a:cxn>
                  <a:cxn ang="0">
                    <a:pos x="3805" y="234"/>
                  </a:cxn>
                  <a:cxn ang="0">
                    <a:pos x="4227" y="276"/>
                  </a:cxn>
                  <a:cxn ang="0">
                    <a:pos x="4650" y="191"/>
                  </a:cxn>
                </a:cxnLst>
                <a:rect l="0" t="0" r="r" b="b"/>
                <a:pathLst>
                  <a:path w="4650" h="2221">
                    <a:moveTo>
                      <a:pt x="0" y="0"/>
                    </a:moveTo>
                    <a:lnTo>
                      <a:pt x="423" y="330"/>
                    </a:lnTo>
                    <a:lnTo>
                      <a:pt x="845" y="2221"/>
                    </a:lnTo>
                    <a:lnTo>
                      <a:pt x="1268" y="744"/>
                    </a:lnTo>
                    <a:lnTo>
                      <a:pt x="1691" y="255"/>
                    </a:lnTo>
                    <a:lnTo>
                      <a:pt x="2114" y="446"/>
                    </a:lnTo>
                    <a:lnTo>
                      <a:pt x="2536" y="351"/>
                    </a:lnTo>
                    <a:lnTo>
                      <a:pt x="2959" y="319"/>
                    </a:lnTo>
                    <a:lnTo>
                      <a:pt x="3382" y="287"/>
                    </a:lnTo>
                    <a:lnTo>
                      <a:pt x="3805" y="234"/>
                    </a:lnTo>
                    <a:lnTo>
                      <a:pt x="4227" y="276"/>
                    </a:lnTo>
                    <a:lnTo>
                      <a:pt x="4650" y="191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1" name="Freeform 159"/>
              <p:cNvSpPr>
                <a:spLocks/>
              </p:cNvSpPr>
              <p:nvPr/>
            </p:nvSpPr>
            <p:spPr bwMode="auto">
              <a:xfrm>
                <a:off x="879" y="2169"/>
                <a:ext cx="70" cy="4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70" y="18"/>
                  </a:cxn>
                  <a:cxn ang="0">
                    <a:pos x="62" y="48"/>
                  </a:cxn>
                  <a:cxn ang="0">
                    <a:pos x="0" y="30"/>
                  </a:cxn>
                  <a:cxn ang="0">
                    <a:pos x="8" y="0"/>
                  </a:cxn>
                </a:cxnLst>
                <a:rect l="0" t="0" r="r" b="b"/>
                <a:pathLst>
                  <a:path w="70" h="48">
                    <a:moveTo>
                      <a:pt x="8" y="0"/>
                    </a:moveTo>
                    <a:lnTo>
                      <a:pt x="70" y="18"/>
                    </a:lnTo>
                    <a:lnTo>
                      <a:pt x="62" y="48"/>
                    </a:lnTo>
                    <a:lnTo>
                      <a:pt x="0" y="3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2" name="Freeform 160"/>
              <p:cNvSpPr>
                <a:spLocks/>
              </p:cNvSpPr>
              <p:nvPr/>
            </p:nvSpPr>
            <p:spPr bwMode="auto">
              <a:xfrm>
                <a:off x="1065" y="2226"/>
                <a:ext cx="70" cy="4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70" y="18"/>
                  </a:cxn>
                  <a:cxn ang="0">
                    <a:pos x="62" y="48"/>
                  </a:cxn>
                  <a:cxn ang="0">
                    <a:pos x="0" y="30"/>
                  </a:cxn>
                  <a:cxn ang="0">
                    <a:pos x="8" y="0"/>
                  </a:cxn>
                </a:cxnLst>
                <a:rect l="0" t="0" r="r" b="b"/>
                <a:pathLst>
                  <a:path w="70" h="48">
                    <a:moveTo>
                      <a:pt x="8" y="0"/>
                    </a:moveTo>
                    <a:lnTo>
                      <a:pt x="70" y="18"/>
                    </a:lnTo>
                    <a:lnTo>
                      <a:pt x="62" y="48"/>
                    </a:lnTo>
                    <a:lnTo>
                      <a:pt x="0" y="3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3" name="Freeform 161"/>
              <p:cNvSpPr>
                <a:spLocks/>
              </p:cNvSpPr>
              <p:nvPr/>
            </p:nvSpPr>
            <p:spPr bwMode="auto">
              <a:xfrm>
                <a:off x="1250" y="2280"/>
                <a:ext cx="73" cy="5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3" y="20"/>
                  </a:cxn>
                  <a:cxn ang="0">
                    <a:pos x="63" y="51"/>
                  </a:cxn>
                  <a:cxn ang="0">
                    <a:pos x="0" y="30"/>
                  </a:cxn>
                  <a:cxn ang="0">
                    <a:pos x="11" y="0"/>
                  </a:cxn>
                </a:cxnLst>
                <a:rect l="0" t="0" r="r" b="b"/>
                <a:pathLst>
                  <a:path w="73" h="51">
                    <a:moveTo>
                      <a:pt x="11" y="0"/>
                    </a:moveTo>
                    <a:lnTo>
                      <a:pt x="73" y="20"/>
                    </a:lnTo>
                    <a:lnTo>
                      <a:pt x="63" y="51"/>
                    </a:lnTo>
                    <a:lnTo>
                      <a:pt x="0" y="3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4" name="Freeform 162"/>
              <p:cNvSpPr>
                <a:spLocks/>
              </p:cNvSpPr>
              <p:nvPr/>
            </p:nvSpPr>
            <p:spPr bwMode="auto">
              <a:xfrm>
                <a:off x="1436" y="2337"/>
                <a:ext cx="71" cy="4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71" y="18"/>
                  </a:cxn>
                  <a:cxn ang="0">
                    <a:pos x="63" y="48"/>
                  </a:cxn>
                  <a:cxn ang="0">
                    <a:pos x="0" y="30"/>
                  </a:cxn>
                  <a:cxn ang="0">
                    <a:pos x="8" y="0"/>
                  </a:cxn>
                </a:cxnLst>
                <a:rect l="0" t="0" r="r" b="b"/>
                <a:pathLst>
                  <a:path w="71" h="48">
                    <a:moveTo>
                      <a:pt x="8" y="0"/>
                    </a:moveTo>
                    <a:lnTo>
                      <a:pt x="71" y="18"/>
                    </a:lnTo>
                    <a:lnTo>
                      <a:pt x="63" y="48"/>
                    </a:lnTo>
                    <a:lnTo>
                      <a:pt x="0" y="3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5" name="Freeform 163"/>
              <p:cNvSpPr>
                <a:spLocks/>
              </p:cNvSpPr>
              <p:nvPr/>
            </p:nvSpPr>
            <p:spPr bwMode="auto">
              <a:xfrm>
                <a:off x="1622" y="2393"/>
                <a:ext cx="71" cy="4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71" y="18"/>
                  </a:cxn>
                  <a:cxn ang="0">
                    <a:pos x="63" y="49"/>
                  </a:cxn>
                  <a:cxn ang="0">
                    <a:pos x="0" y="31"/>
                  </a:cxn>
                  <a:cxn ang="0">
                    <a:pos x="8" y="0"/>
                  </a:cxn>
                </a:cxnLst>
                <a:rect l="0" t="0" r="r" b="b"/>
                <a:pathLst>
                  <a:path w="71" h="49">
                    <a:moveTo>
                      <a:pt x="8" y="0"/>
                    </a:moveTo>
                    <a:lnTo>
                      <a:pt x="71" y="18"/>
                    </a:lnTo>
                    <a:lnTo>
                      <a:pt x="63" y="49"/>
                    </a:lnTo>
                    <a:lnTo>
                      <a:pt x="0" y="3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6" name="Freeform 164"/>
              <p:cNvSpPr>
                <a:spLocks/>
              </p:cNvSpPr>
              <p:nvPr/>
            </p:nvSpPr>
            <p:spPr bwMode="auto">
              <a:xfrm>
                <a:off x="1788" y="2480"/>
                <a:ext cx="71" cy="6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71" y="41"/>
                  </a:cxn>
                  <a:cxn ang="0">
                    <a:pos x="50" y="65"/>
                  </a:cxn>
                  <a:cxn ang="0">
                    <a:pos x="0" y="24"/>
                  </a:cxn>
                  <a:cxn ang="0">
                    <a:pos x="20" y="0"/>
                  </a:cxn>
                </a:cxnLst>
                <a:rect l="0" t="0" r="r" b="b"/>
                <a:pathLst>
                  <a:path w="71" h="65">
                    <a:moveTo>
                      <a:pt x="20" y="0"/>
                    </a:moveTo>
                    <a:lnTo>
                      <a:pt x="71" y="41"/>
                    </a:lnTo>
                    <a:lnTo>
                      <a:pt x="50" y="65"/>
                    </a:lnTo>
                    <a:lnTo>
                      <a:pt x="0" y="2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7" name="Freeform 165"/>
              <p:cNvSpPr>
                <a:spLocks/>
              </p:cNvSpPr>
              <p:nvPr/>
            </p:nvSpPr>
            <p:spPr bwMode="auto">
              <a:xfrm>
                <a:off x="1939" y="2601"/>
                <a:ext cx="71" cy="6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71" y="41"/>
                  </a:cxn>
                  <a:cxn ang="0">
                    <a:pos x="51" y="65"/>
                  </a:cxn>
                  <a:cxn ang="0">
                    <a:pos x="0" y="25"/>
                  </a:cxn>
                  <a:cxn ang="0">
                    <a:pos x="21" y="0"/>
                  </a:cxn>
                </a:cxnLst>
                <a:rect l="0" t="0" r="r" b="b"/>
                <a:pathLst>
                  <a:path w="71" h="65">
                    <a:moveTo>
                      <a:pt x="21" y="0"/>
                    </a:moveTo>
                    <a:lnTo>
                      <a:pt x="71" y="41"/>
                    </a:lnTo>
                    <a:lnTo>
                      <a:pt x="51" y="65"/>
                    </a:lnTo>
                    <a:lnTo>
                      <a:pt x="0" y="25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8" name="Freeform 166"/>
              <p:cNvSpPr>
                <a:spLocks/>
              </p:cNvSpPr>
              <p:nvPr/>
            </p:nvSpPr>
            <p:spPr bwMode="auto">
              <a:xfrm>
                <a:off x="2091" y="2723"/>
                <a:ext cx="71" cy="64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71" y="40"/>
                  </a:cxn>
                  <a:cxn ang="0">
                    <a:pos x="50" y="64"/>
                  </a:cxn>
                  <a:cxn ang="0">
                    <a:pos x="0" y="24"/>
                  </a:cxn>
                  <a:cxn ang="0">
                    <a:pos x="20" y="0"/>
                  </a:cxn>
                </a:cxnLst>
                <a:rect l="0" t="0" r="r" b="b"/>
                <a:pathLst>
                  <a:path w="71" h="64">
                    <a:moveTo>
                      <a:pt x="20" y="0"/>
                    </a:moveTo>
                    <a:lnTo>
                      <a:pt x="71" y="40"/>
                    </a:lnTo>
                    <a:lnTo>
                      <a:pt x="50" y="64"/>
                    </a:lnTo>
                    <a:lnTo>
                      <a:pt x="0" y="2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9" name="Freeform 167"/>
              <p:cNvSpPr>
                <a:spLocks/>
              </p:cNvSpPr>
              <p:nvPr/>
            </p:nvSpPr>
            <p:spPr bwMode="auto">
              <a:xfrm>
                <a:off x="2242" y="2846"/>
                <a:ext cx="71" cy="64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71" y="40"/>
                  </a:cxn>
                  <a:cxn ang="0">
                    <a:pos x="51" y="64"/>
                  </a:cxn>
                  <a:cxn ang="0">
                    <a:pos x="0" y="24"/>
                  </a:cxn>
                  <a:cxn ang="0">
                    <a:pos x="21" y="0"/>
                  </a:cxn>
                </a:cxnLst>
                <a:rect l="0" t="0" r="r" b="b"/>
                <a:pathLst>
                  <a:path w="71" h="64">
                    <a:moveTo>
                      <a:pt x="21" y="0"/>
                    </a:moveTo>
                    <a:lnTo>
                      <a:pt x="71" y="40"/>
                    </a:lnTo>
                    <a:lnTo>
                      <a:pt x="51" y="64"/>
                    </a:lnTo>
                    <a:lnTo>
                      <a:pt x="0" y="24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0" name="Freeform 168"/>
              <p:cNvSpPr>
                <a:spLocks/>
              </p:cNvSpPr>
              <p:nvPr/>
            </p:nvSpPr>
            <p:spPr bwMode="auto">
              <a:xfrm>
                <a:off x="2394" y="2967"/>
                <a:ext cx="71" cy="6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71" y="40"/>
                  </a:cxn>
                  <a:cxn ang="0">
                    <a:pos x="50" y="65"/>
                  </a:cxn>
                  <a:cxn ang="0">
                    <a:pos x="0" y="24"/>
                  </a:cxn>
                  <a:cxn ang="0">
                    <a:pos x="20" y="0"/>
                  </a:cxn>
                </a:cxnLst>
                <a:rect l="0" t="0" r="r" b="b"/>
                <a:pathLst>
                  <a:path w="71" h="65">
                    <a:moveTo>
                      <a:pt x="20" y="0"/>
                    </a:moveTo>
                    <a:lnTo>
                      <a:pt x="71" y="40"/>
                    </a:lnTo>
                    <a:lnTo>
                      <a:pt x="50" y="65"/>
                    </a:lnTo>
                    <a:lnTo>
                      <a:pt x="0" y="24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1" name="Freeform 169"/>
              <p:cNvSpPr>
                <a:spLocks/>
              </p:cNvSpPr>
              <p:nvPr/>
            </p:nvSpPr>
            <p:spPr bwMode="auto">
              <a:xfrm>
                <a:off x="2545" y="3088"/>
                <a:ext cx="55" cy="5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55" y="29"/>
                  </a:cxn>
                  <a:cxn ang="0">
                    <a:pos x="35" y="53"/>
                  </a:cxn>
                  <a:cxn ang="0">
                    <a:pos x="0" y="24"/>
                  </a:cxn>
                  <a:cxn ang="0">
                    <a:pos x="21" y="0"/>
                  </a:cxn>
                </a:cxnLst>
                <a:rect l="0" t="0" r="r" b="b"/>
                <a:pathLst>
                  <a:path w="55" h="53">
                    <a:moveTo>
                      <a:pt x="21" y="0"/>
                    </a:moveTo>
                    <a:lnTo>
                      <a:pt x="55" y="29"/>
                    </a:lnTo>
                    <a:lnTo>
                      <a:pt x="35" y="53"/>
                    </a:lnTo>
                    <a:lnTo>
                      <a:pt x="0" y="24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2" name="Freeform 170"/>
              <p:cNvSpPr>
                <a:spLocks/>
              </p:cNvSpPr>
              <p:nvPr/>
            </p:nvSpPr>
            <p:spPr bwMode="auto">
              <a:xfrm>
                <a:off x="2584" y="3104"/>
                <a:ext cx="30" cy="3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8" y="0"/>
                  </a:cxn>
                  <a:cxn ang="0">
                    <a:pos x="30" y="31"/>
                  </a:cxn>
                  <a:cxn ang="0">
                    <a:pos x="12" y="39"/>
                  </a:cxn>
                  <a:cxn ang="0">
                    <a:pos x="0" y="8"/>
                  </a:cxn>
                </a:cxnLst>
                <a:rect l="0" t="0" r="r" b="b"/>
                <a:pathLst>
                  <a:path w="30" h="39">
                    <a:moveTo>
                      <a:pt x="0" y="8"/>
                    </a:moveTo>
                    <a:lnTo>
                      <a:pt x="18" y="0"/>
                    </a:lnTo>
                    <a:lnTo>
                      <a:pt x="30" y="31"/>
                    </a:lnTo>
                    <a:lnTo>
                      <a:pt x="12" y="39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3" name="Freeform 171"/>
              <p:cNvSpPr>
                <a:spLocks/>
              </p:cNvSpPr>
              <p:nvPr/>
            </p:nvSpPr>
            <p:spPr bwMode="auto">
              <a:xfrm>
                <a:off x="2723" y="3032"/>
                <a:ext cx="73" cy="5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1" y="0"/>
                  </a:cxn>
                  <a:cxn ang="0">
                    <a:pos x="73" y="30"/>
                  </a:cxn>
                  <a:cxn ang="0">
                    <a:pos x="12" y="54"/>
                  </a:cxn>
                  <a:cxn ang="0">
                    <a:pos x="0" y="24"/>
                  </a:cxn>
                </a:cxnLst>
                <a:rect l="0" t="0" r="r" b="b"/>
                <a:pathLst>
                  <a:path w="73" h="54">
                    <a:moveTo>
                      <a:pt x="0" y="24"/>
                    </a:moveTo>
                    <a:lnTo>
                      <a:pt x="61" y="0"/>
                    </a:lnTo>
                    <a:lnTo>
                      <a:pt x="73" y="30"/>
                    </a:lnTo>
                    <a:lnTo>
                      <a:pt x="12" y="5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4" name="Freeform 172"/>
              <p:cNvSpPr>
                <a:spLocks/>
              </p:cNvSpPr>
              <p:nvPr/>
            </p:nvSpPr>
            <p:spPr bwMode="auto">
              <a:xfrm>
                <a:off x="2903" y="2961"/>
                <a:ext cx="73" cy="5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1" y="0"/>
                  </a:cxn>
                  <a:cxn ang="0">
                    <a:pos x="73" y="30"/>
                  </a:cxn>
                  <a:cxn ang="0">
                    <a:pos x="12" y="52"/>
                  </a:cxn>
                  <a:cxn ang="0">
                    <a:pos x="0" y="22"/>
                  </a:cxn>
                </a:cxnLst>
                <a:rect l="0" t="0" r="r" b="b"/>
                <a:pathLst>
                  <a:path w="73" h="52">
                    <a:moveTo>
                      <a:pt x="0" y="22"/>
                    </a:moveTo>
                    <a:lnTo>
                      <a:pt x="61" y="0"/>
                    </a:lnTo>
                    <a:lnTo>
                      <a:pt x="73" y="30"/>
                    </a:lnTo>
                    <a:lnTo>
                      <a:pt x="12" y="5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5" name="Freeform 173"/>
              <p:cNvSpPr>
                <a:spLocks/>
              </p:cNvSpPr>
              <p:nvPr/>
            </p:nvSpPr>
            <p:spPr bwMode="auto">
              <a:xfrm>
                <a:off x="3083" y="2888"/>
                <a:ext cx="72" cy="5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0" y="0"/>
                  </a:cxn>
                  <a:cxn ang="0">
                    <a:pos x="72" y="31"/>
                  </a:cxn>
                  <a:cxn ang="0">
                    <a:pos x="12" y="55"/>
                  </a:cxn>
                  <a:cxn ang="0">
                    <a:pos x="0" y="24"/>
                  </a:cxn>
                </a:cxnLst>
                <a:rect l="0" t="0" r="r" b="b"/>
                <a:pathLst>
                  <a:path w="72" h="55">
                    <a:moveTo>
                      <a:pt x="0" y="24"/>
                    </a:moveTo>
                    <a:lnTo>
                      <a:pt x="60" y="0"/>
                    </a:lnTo>
                    <a:lnTo>
                      <a:pt x="72" y="31"/>
                    </a:lnTo>
                    <a:lnTo>
                      <a:pt x="12" y="5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6" name="Freeform 174"/>
              <p:cNvSpPr>
                <a:spLocks/>
              </p:cNvSpPr>
              <p:nvPr/>
            </p:nvSpPr>
            <p:spPr bwMode="auto">
              <a:xfrm>
                <a:off x="3265" y="2815"/>
                <a:ext cx="70" cy="55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58" y="0"/>
                  </a:cxn>
                  <a:cxn ang="0">
                    <a:pos x="70" y="31"/>
                  </a:cxn>
                  <a:cxn ang="0">
                    <a:pos x="12" y="55"/>
                  </a:cxn>
                  <a:cxn ang="0">
                    <a:pos x="0" y="25"/>
                  </a:cxn>
                </a:cxnLst>
                <a:rect l="0" t="0" r="r" b="b"/>
                <a:pathLst>
                  <a:path w="70" h="55">
                    <a:moveTo>
                      <a:pt x="0" y="25"/>
                    </a:moveTo>
                    <a:lnTo>
                      <a:pt x="58" y="0"/>
                    </a:lnTo>
                    <a:lnTo>
                      <a:pt x="70" y="31"/>
                    </a:lnTo>
                    <a:lnTo>
                      <a:pt x="12" y="55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7" name="Freeform 175"/>
              <p:cNvSpPr>
                <a:spLocks/>
              </p:cNvSpPr>
              <p:nvPr/>
            </p:nvSpPr>
            <p:spPr bwMode="auto">
              <a:xfrm>
                <a:off x="3438" y="2727"/>
                <a:ext cx="73" cy="66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53" y="0"/>
                  </a:cxn>
                  <a:cxn ang="0">
                    <a:pos x="73" y="26"/>
                  </a:cxn>
                  <a:cxn ang="0">
                    <a:pos x="21" y="66"/>
                  </a:cxn>
                  <a:cxn ang="0">
                    <a:pos x="0" y="40"/>
                  </a:cxn>
                </a:cxnLst>
                <a:rect l="0" t="0" r="r" b="b"/>
                <a:pathLst>
                  <a:path w="73" h="66">
                    <a:moveTo>
                      <a:pt x="0" y="40"/>
                    </a:moveTo>
                    <a:lnTo>
                      <a:pt x="53" y="0"/>
                    </a:lnTo>
                    <a:lnTo>
                      <a:pt x="73" y="26"/>
                    </a:lnTo>
                    <a:lnTo>
                      <a:pt x="21" y="66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8" name="Freeform 176"/>
              <p:cNvSpPr>
                <a:spLocks/>
              </p:cNvSpPr>
              <p:nvPr/>
            </p:nvSpPr>
            <p:spPr bwMode="auto">
              <a:xfrm>
                <a:off x="3592" y="2607"/>
                <a:ext cx="73" cy="67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52" y="0"/>
                  </a:cxn>
                  <a:cxn ang="0">
                    <a:pos x="73" y="27"/>
                  </a:cxn>
                  <a:cxn ang="0">
                    <a:pos x="20" y="67"/>
                  </a:cxn>
                  <a:cxn ang="0">
                    <a:pos x="0" y="41"/>
                  </a:cxn>
                </a:cxnLst>
                <a:rect l="0" t="0" r="r" b="b"/>
                <a:pathLst>
                  <a:path w="73" h="67">
                    <a:moveTo>
                      <a:pt x="0" y="41"/>
                    </a:moveTo>
                    <a:lnTo>
                      <a:pt x="52" y="0"/>
                    </a:lnTo>
                    <a:lnTo>
                      <a:pt x="73" y="27"/>
                    </a:lnTo>
                    <a:lnTo>
                      <a:pt x="20" y="67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9" name="Freeform 177"/>
              <p:cNvSpPr>
                <a:spLocks/>
              </p:cNvSpPr>
              <p:nvPr/>
            </p:nvSpPr>
            <p:spPr bwMode="auto">
              <a:xfrm>
                <a:off x="3745" y="2490"/>
                <a:ext cx="71" cy="65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51" y="0"/>
                  </a:cxn>
                  <a:cxn ang="0">
                    <a:pos x="71" y="24"/>
                  </a:cxn>
                  <a:cxn ang="0">
                    <a:pos x="21" y="65"/>
                  </a:cxn>
                  <a:cxn ang="0">
                    <a:pos x="0" y="41"/>
                  </a:cxn>
                </a:cxnLst>
                <a:rect l="0" t="0" r="r" b="b"/>
                <a:pathLst>
                  <a:path w="71" h="65">
                    <a:moveTo>
                      <a:pt x="0" y="41"/>
                    </a:moveTo>
                    <a:lnTo>
                      <a:pt x="51" y="0"/>
                    </a:lnTo>
                    <a:lnTo>
                      <a:pt x="71" y="24"/>
                    </a:lnTo>
                    <a:lnTo>
                      <a:pt x="21" y="65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0" name="Freeform 178"/>
              <p:cNvSpPr>
                <a:spLocks/>
              </p:cNvSpPr>
              <p:nvPr/>
            </p:nvSpPr>
            <p:spPr bwMode="auto">
              <a:xfrm>
                <a:off x="3899" y="2371"/>
                <a:ext cx="71" cy="65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50" y="0"/>
                  </a:cxn>
                  <a:cxn ang="0">
                    <a:pos x="71" y="24"/>
                  </a:cxn>
                  <a:cxn ang="0">
                    <a:pos x="20" y="65"/>
                  </a:cxn>
                  <a:cxn ang="0">
                    <a:pos x="0" y="40"/>
                  </a:cxn>
                </a:cxnLst>
                <a:rect l="0" t="0" r="r" b="b"/>
                <a:pathLst>
                  <a:path w="71" h="65">
                    <a:moveTo>
                      <a:pt x="0" y="40"/>
                    </a:moveTo>
                    <a:lnTo>
                      <a:pt x="50" y="0"/>
                    </a:lnTo>
                    <a:lnTo>
                      <a:pt x="71" y="24"/>
                    </a:lnTo>
                    <a:lnTo>
                      <a:pt x="20" y="65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1" name="Freeform 179"/>
              <p:cNvSpPr>
                <a:spLocks/>
              </p:cNvSpPr>
              <p:nvPr/>
            </p:nvSpPr>
            <p:spPr bwMode="auto">
              <a:xfrm>
                <a:off x="4052" y="2252"/>
                <a:ext cx="71" cy="64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51" y="0"/>
                  </a:cxn>
                  <a:cxn ang="0">
                    <a:pos x="71" y="24"/>
                  </a:cxn>
                  <a:cxn ang="0">
                    <a:pos x="21" y="64"/>
                  </a:cxn>
                  <a:cxn ang="0">
                    <a:pos x="0" y="40"/>
                  </a:cxn>
                </a:cxnLst>
                <a:rect l="0" t="0" r="r" b="b"/>
                <a:pathLst>
                  <a:path w="71" h="64">
                    <a:moveTo>
                      <a:pt x="0" y="40"/>
                    </a:moveTo>
                    <a:lnTo>
                      <a:pt x="51" y="0"/>
                    </a:lnTo>
                    <a:lnTo>
                      <a:pt x="71" y="24"/>
                    </a:lnTo>
                    <a:lnTo>
                      <a:pt x="21" y="64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2" name="Freeform 180"/>
              <p:cNvSpPr>
                <a:spLocks/>
              </p:cNvSpPr>
              <p:nvPr/>
            </p:nvSpPr>
            <p:spPr bwMode="auto">
              <a:xfrm>
                <a:off x="4206" y="2133"/>
                <a:ext cx="71" cy="64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50" y="0"/>
                  </a:cxn>
                  <a:cxn ang="0">
                    <a:pos x="71" y="24"/>
                  </a:cxn>
                  <a:cxn ang="0">
                    <a:pos x="20" y="64"/>
                  </a:cxn>
                  <a:cxn ang="0">
                    <a:pos x="0" y="40"/>
                  </a:cxn>
                </a:cxnLst>
                <a:rect l="0" t="0" r="r" b="b"/>
                <a:pathLst>
                  <a:path w="71" h="64">
                    <a:moveTo>
                      <a:pt x="0" y="40"/>
                    </a:moveTo>
                    <a:lnTo>
                      <a:pt x="50" y="0"/>
                    </a:lnTo>
                    <a:lnTo>
                      <a:pt x="71" y="24"/>
                    </a:lnTo>
                    <a:lnTo>
                      <a:pt x="20" y="64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3" name="Freeform 181"/>
              <p:cNvSpPr>
                <a:spLocks/>
              </p:cNvSpPr>
              <p:nvPr/>
            </p:nvSpPr>
            <p:spPr bwMode="auto">
              <a:xfrm>
                <a:off x="4366" y="2153"/>
                <a:ext cx="72" cy="62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72" y="34"/>
                  </a:cxn>
                  <a:cxn ang="0">
                    <a:pos x="54" y="62"/>
                  </a:cxn>
                  <a:cxn ang="0">
                    <a:pos x="0" y="28"/>
                  </a:cxn>
                  <a:cxn ang="0">
                    <a:pos x="18" y="0"/>
                  </a:cxn>
                </a:cxnLst>
                <a:rect l="0" t="0" r="r" b="b"/>
                <a:pathLst>
                  <a:path w="72" h="62">
                    <a:moveTo>
                      <a:pt x="18" y="0"/>
                    </a:moveTo>
                    <a:lnTo>
                      <a:pt x="72" y="34"/>
                    </a:lnTo>
                    <a:lnTo>
                      <a:pt x="54" y="62"/>
                    </a:lnTo>
                    <a:lnTo>
                      <a:pt x="0" y="2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4" name="Freeform 182"/>
              <p:cNvSpPr>
                <a:spLocks/>
              </p:cNvSpPr>
              <p:nvPr/>
            </p:nvSpPr>
            <p:spPr bwMode="auto">
              <a:xfrm>
                <a:off x="4531" y="2256"/>
                <a:ext cx="73" cy="62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73" y="34"/>
                  </a:cxn>
                  <a:cxn ang="0">
                    <a:pos x="55" y="62"/>
                  </a:cxn>
                  <a:cxn ang="0">
                    <a:pos x="0" y="28"/>
                  </a:cxn>
                  <a:cxn ang="0">
                    <a:pos x="18" y="0"/>
                  </a:cxn>
                </a:cxnLst>
                <a:rect l="0" t="0" r="r" b="b"/>
                <a:pathLst>
                  <a:path w="73" h="62">
                    <a:moveTo>
                      <a:pt x="18" y="0"/>
                    </a:moveTo>
                    <a:lnTo>
                      <a:pt x="73" y="34"/>
                    </a:lnTo>
                    <a:lnTo>
                      <a:pt x="55" y="62"/>
                    </a:lnTo>
                    <a:lnTo>
                      <a:pt x="0" y="2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5" name="Freeform 183"/>
              <p:cNvSpPr>
                <a:spLocks/>
              </p:cNvSpPr>
              <p:nvPr/>
            </p:nvSpPr>
            <p:spPr bwMode="auto">
              <a:xfrm>
                <a:off x="4695" y="2359"/>
                <a:ext cx="73" cy="6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73" y="34"/>
                  </a:cxn>
                  <a:cxn ang="0">
                    <a:pos x="54" y="63"/>
                  </a:cxn>
                  <a:cxn ang="0">
                    <a:pos x="0" y="28"/>
                  </a:cxn>
                  <a:cxn ang="0">
                    <a:pos x="18" y="0"/>
                  </a:cxn>
                </a:cxnLst>
                <a:rect l="0" t="0" r="r" b="b"/>
                <a:pathLst>
                  <a:path w="73" h="63">
                    <a:moveTo>
                      <a:pt x="18" y="0"/>
                    </a:moveTo>
                    <a:lnTo>
                      <a:pt x="73" y="34"/>
                    </a:lnTo>
                    <a:lnTo>
                      <a:pt x="54" y="63"/>
                    </a:lnTo>
                    <a:lnTo>
                      <a:pt x="0" y="2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6" name="Freeform 184"/>
              <p:cNvSpPr>
                <a:spLocks/>
              </p:cNvSpPr>
              <p:nvPr/>
            </p:nvSpPr>
            <p:spPr bwMode="auto">
              <a:xfrm>
                <a:off x="4858" y="2462"/>
                <a:ext cx="73" cy="63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73" y="34"/>
                  </a:cxn>
                  <a:cxn ang="0">
                    <a:pos x="57" y="63"/>
                  </a:cxn>
                  <a:cxn ang="0">
                    <a:pos x="0" y="28"/>
                  </a:cxn>
                  <a:cxn ang="0">
                    <a:pos x="17" y="0"/>
                  </a:cxn>
                </a:cxnLst>
                <a:rect l="0" t="0" r="r" b="b"/>
                <a:pathLst>
                  <a:path w="73" h="63">
                    <a:moveTo>
                      <a:pt x="17" y="0"/>
                    </a:moveTo>
                    <a:lnTo>
                      <a:pt x="73" y="34"/>
                    </a:lnTo>
                    <a:lnTo>
                      <a:pt x="57" y="63"/>
                    </a:lnTo>
                    <a:lnTo>
                      <a:pt x="0" y="28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7" name="Freeform 185"/>
              <p:cNvSpPr>
                <a:spLocks/>
              </p:cNvSpPr>
              <p:nvPr/>
            </p:nvSpPr>
            <p:spPr bwMode="auto">
              <a:xfrm>
                <a:off x="5024" y="2565"/>
                <a:ext cx="73" cy="6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73" y="34"/>
                  </a:cxn>
                  <a:cxn ang="0">
                    <a:pos x="55" y="63"/>
                  </a:cxn>
                  <a:cxn ang="0">
                    <a:pos x="0" y="28"/>
                  </a:cxn>
                  <a:cxn ang="0">
                    <a:pos x="18" y="0"/>
                  </a:cxn>
                </a:cxnLst>
                <a:rect l="0" t="0" r="r" b="b"/>
                <a:pathLst>
                  <a:path w="73" h="63">
                    <a:moveTo>
                      <a:pt x="18" y="0"/>
                    </a:moveTo>
                    <a:lnTo>
                      <a:pt x="73" y="34"/>
                    </a:lnTo>
                    <a:lnTo>
                      <a:pt x="55" y="63"/>
                    </a:lnTo>
                    <a:lnTo>
                      <a:pt x="0" y="2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8" name="Freeform 186"/>
              <p:cNvSpPr>
                <a:spLocks/>
              </p:cNvSpPr>
              <p:nvPr/>
            </p:nvSpPr>
            <p:spPr bwMode="auto">
              <a:xfrm>
                <a:off x="5204" y="2644"/>
                <a:ext cx="67" cy="3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7" y="4"/>
                  </a:cxn>
                  <a:cxn ang="0">
                    <a:pos x="65" y="36"/>
                  </a:cxn>
                  <a:cxn ang="0">
                    <a:pos x="0" y="32"/>
                  </a:cxn>
                  <a:cxn ang="0">
                    <a:pos x="2" y="0"/>
                  </a:cxn>
                </a:cxnLst>
                <a:rect l="0" t="0" r="r" b="b"/>
                <a:pathLst>
                  <a:path w="67" h="36">
                    <a:moveTo>
                      <a:pt x="2" y="0"/>
                    </a:moveTo>
                    <a:lnTo>
                      <a:pt x="67" y="4"/>
                    </a:lnTo>
                    <a:lnTo>
                      <a:pt x="65" y="36"/>
                    </a:lnTo>
                    <a:lnTo>
                      <a:pt x="0" y="3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9" name="Freeform 187"/>
              <p:cNvSpPr>
                <a:spLocks/>
              </p:cNvSpPr>
              <p:nvPr/>
            </p:nvSpPr>
            <p:spPr bwMode="auto">
              <a:xfrm>
                <a:off x="5398" y="2658"/>
                <a:ext cx="67" cy="3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7" y="6"/>
                  </a:cxn>
                  <a:cxn ang="0">
                    <a:pos x="65" y="38"/>
                  </a:cxn>
                  <a:cxn ang="0">
                    <a:pos x="0" y="32"/>
                  </a:cxn>
                  <a:cxn ang="0">
                    <a:pos x="2" y="0"/>
                  </a:cxn>
                </a:cxnLst>
                <a:rect l="0" t="0" r="r" b="b"/>
                <a:pathLst>
                  <a:path w="67" h="38">
                    <a:moveTo>
                      <a:pt x="2" y="0"/>
                    </a:moveTo>
                    <a:lnTo>
                      <a:pt x="67" y="6"/>
                    </a:lnTo>
                    <a:lnTo>
                      <a:pt x="65" y="38"/>
                    </a:lnTo>
                    <a:lnTo>
                      <a:pt x="0" y="3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0" name="Freeform 188"/>
              <p:cNvSpPr>
                <a:spLocks/>
              </p:cNvSpPr>
              <p:nvPr/>
            </p:nvSpPr>
            <p:spPr bwMode="auto">
              <a:xfrm>
                <a:off x="5590" y="2672"/>
                <a:ext cx="66" cy="3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6" y="6"/>
                  </a:cxn>
                  <a:cxn ang="0">
                    <a:pos x="64" y="38"/>
                  </a:cxn>
                  <a:cxn ang="0">
                    <a:pos x="0" y="32"/>
                  </a:cxn>
                  <a:cxn ang="0">
                    <a:pos x="2" y="0"/>
                  </a:cxn>
                </a:cxnLst>
                <a:rect l="0" t="0" r="r" b="b"/>
                <a:pathLst>
                  <a:path w="66" h="38">
                    <a:moveTo>
                      <a:pt x="2" y="0"/>
                    </a:moveTo>
                    <a:lnTo>
                      <a:pt x="66" y="6"/>
                    </a:lnTo>
                    <a:lnTo>
                      <a:pt x="64" y="38"/>
                    </a:lnTo>
                    <a:lnTo>
                      <a:pt x="0" y="3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1" name="Freeform 189"/>
              <p:cNvSpPr>
                <a:spLocks/>
              </p:cNvSpPr>
              <p:nvPr/>
            </p:nvSpPr>
            <p:spPr bwMode="auto">
              <a:xfrm>
                <a:off x="5784" y="2688"/>
                <a:ext cx="66" cy="3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6" y="4"/>
                  </a:cxn>
                  <a:cxn ang="0">
                    <a:pos x="64" y="37"/>
                  </a:cxn>
                  <a:cxn ang="0">
                    <a:pos x="0" y="33"/>
                  </a:cxn>
                  <a:cxn ang="0">
                    <a:pos x="2" y="0"/>
                  </a:cxn>
                </a:cxnLst>
                <a:rect l="0" t="0" r="r" b="b"/>
                <a:pathLst>
                  <a:path w="66" h="37">
                    <a:moveTo>
                      <a:pt x="2" y="0"/>
                    </a:moveTo>
                    <a:lnTo>
                      <a:pt x="66" y="4"/>
                    </a:lnTo>
                    <a:lnTo>
                      <a:pt x="64" y="37"/>
                    </a:lnTo>
                    <a:lnTo>
                      <a:pt x="0" y="3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2" name="Freeform 190"/>
              <p:cNvSpPr>
                <a:spLocks/>
              </p:cNvSpPr>
              <p:nvPr/>
            </p:nvSpPr>
            <p:spPr bwMode="auto">
              <a:xfrm>
                <a:off x="5978" y="2702"/>
                <a:ext cx="30" cy="3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0" y="2"/>
                  </a:cxn>
                  <a:cxn ang="0">
                    <a:pos x="28" y="35"/>
                  </a:cxn>
                  <a:cxn ang="0">
                    <a:pos x="0" y="33"/>
                  </a:cxn>
                  <a:cxn ang="0">
                    <a:pos x="2" y="0"/>
                  </a:cxn>
                </a:cxnLst>
                <a:rect l="0" t="0" r="r" b="b"/>
                <a:pathLst>
                  <a:path w="30" h="35">
                    <a:moveTo>
                      <a:pt x="2" y="0"/>
                    </a:moveTo>
                    <a:lnTo>
                      <a:pt x="30" y="2"/>
                    </a:lnTo>
                    <a:lnTo>
                      <a:pt x="28" y="35"/>
                    </a:lnTo>
                    <a:lnTo>
                      <a:pt x="0" y="3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3" name="Freeform 191"/>
              <p:cNvSpPr>
                <a:spLocks/>
              </p:cNvSpPr>
              <p:nvPr/>
            </p:nvSpPr>
            <p:spPr bwMode="auto">
              <a:xfrm>
                <a:off x="6000" y="2690"/>
                <a:ext cx="46" cy="4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34" y="0"/>
                  </a:cxn>
                  <a:cxn ang="0">
                    <a:pos x="46" y="31"/>
                  </a:cxn>
                  <a:cxn ang="0">
                    <a:pos x="12" y="45"/>
                  </a:cxn>
                  <a:cxn ang="0">
                    <a:pos x="0" y="14"/>
                  </a:cxn>
                </a:cxnLst>
                <a:rect l="0" t="0" r="r" b="b"/>
                <a:pathLst>
                  <a:path w="46" h="45">
                    <a:moveTo>
                      <a:pt x="0" y="14"/>
                    </a:moveTo>
                    <a:lnTo>
                      <a:pt x="34" y="0"/>
                    </a:lnTo>
                    <a:lnTo>
                      <a:pt x="46" y="31"/>
                    </a:lnTo>
                    <a:lnTo>
                      <a:pt x="12" y="4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4" name="Freeform 192"/>
              <p:cNvSpPr>
                <a:spLocks/>
              </p:cNvSpPr>
              <p:nvPr/>
            </p:nvSpPr>
            <p:spPr bwMode="auto">
              <a:xfrm>
                <a:off x="6151" y="2613"/>
                <a:ext cx="73" cy="57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59" y="0"/>
                  </a:cxn>
                  <a:cxn ang="0">
                    <a:pos x="73" y="31"/>
                  </a:cxn>
                  <a:cxn ang="0">
                    <a:pos x="15" y="57"/>
                  </a:cxn>
                  <a:cxn ang="0">
                    <a:pos x="0" y="27"/>
                  </a:cxn>
                </a:cxnLst>
                <a:rect l="0" t="0" r="r" b="b"/>
                <a:pathLst>
                  <a:path w="73" h="57">
                    <a:moveTo>
                      <a:pt x="0" y="27"/>
                    </a:moveTo>
                    <a:lnTo>
                      <a:pt x="59" y="0"/>
                    </a:lnTo>
                    <a:lnTo>
                      <a:pt x="73" y="31"/>
                    </a:lnTo>
                    <a:lnTo>
                      <a:pt x="15" y="57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5" name="Freeform 193"/>
              <p:cNvSpPr>
                <a:spLocks/>
              </p:cNvSpPr>
              <p:nvPr/>
            </p:nvSpPr>
            <p:spPr bwMode="auto">
              <a:xfrm>
                <a:off x="6331" y="2539"/>
                <a:ext cx="73" cy="5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1" y="0"/>
                  </a:cxn>
                  <a:cxn ang="0">
                    <a:pos x="73" y="30"/>
                  </a:cxn>
                  <a:cxn ang="0">
                    <a:pos x="12" y="54"/>
                  </a:cxn>
                  <a:cxn ang="0">
                    <a:pos x="0" y="24"/>
                  </a:cxn>
                </a:cxnLst>
                <a:rect l="0" t="0" r="r" b="b"/>
                <a:pathLst>
                  <a:path w="73" h="54">
                    <a:moveTo>
                      <a:pt x="0" y="24"/>
                    </a:moveTo>
                    <a:lnTo>
                      <a:pt x="61" y="0"/>
                    </a:lnTo>
                    <a:lnTo>
                      <a:pt x="73" y="30"/>
                    </a:lnTo>
                    <a:lnTo>
                      <a:pt x="12" y="5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6" name="Freeform 194"/>
              <p:cNvSpPr>
                <a:spLocks/>
              </p:cNvSpPr>
              <p:nvPr/>
            </p:nvSpPr>
            <p:spPr bwMode="auto">
              <a:xfrm>
                <a:off x="6509" y="2462"/>
                <a:ext cx="73" cy="5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59" y="0"/>
                  </a:cxn>
                  <a:cxn ang="0">
                    <a:pos x="73" y="30"/>
                  </a:cxn>
                  <a:cxn ang="0">
                    <a:pos x="14" y="57"/>
                  </a:cxn>
                  <a:cxn ang="0">
                    <a:pos x="0" y="26"/>
                  </a:cxn>
                </a:cxnLst>
                <a:rect l="0" t="0" r="r" b="b"/>
                <a:pathLst>
                  <a:path w="73" h="57">
                    <a:moveTo>
                      <a:pt x="0" y="26"/>
                    </a:moveTo>
                    <a:lnTo>
                      <a:pt x="59" y="0"/>
                    </a:lnTo>
                    <a:lnTo>
                      <a:pt x="73" y="30"/>
                    </a:lnTo>
                    <a:lnTo>
                      <a:pt x="14" y="57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7" name="Freeform 195"/>
              <p:cNvSpPr>
                <a:spLocks/>
              </p:cNvSpPr>
              <p:nvPr/>
            </p:nvSpPr>
            <p:spPr bwMode="auto">
              <a:xfrm>
                <a:off x="6687" y="2385"/>
                <a:ext cx="72" cy="57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58" y="0"/>
                  </a:cxn>
                  <a:cxn ang="0">
                    <a:pos x="72" y="30"/>
                  </a:cxn>
                  <a:cxn ang="0">
                    <a:pos x="14" y="57"/>
                  </a:cxn>
                  <a:cxn ang="0">
                    <a:pos x="0" y="26"/>
                  </a:cxn>
                </a:cxnLst>
                <a:rect l="0" t="0" r="r" b="b"/>
                <a:pathLst>
                  <a:path w="72" h="57">
                    <a:moveTo>
                      <a:pt x="0" y="26"/>
                    </a:moveTo>
                    <a:lnTo>
                      <a:pt x="58" y="0"/>
                    </a:lnTo>
                    <a:lnTo>
                      <a:pt x="72" y="30"/>
                    </a:lnTo>
                    <a:lnTo>
                      <a:pt x="14" y="57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8" name="Freeform 196"/>
              <p:cNvSpPr>
                <a:spLocks/>
              </p:cNvSpPr>
              <p:nvPr/>
            </p:nvSpPr>
            <p:spPr bwMode="auto">
              <a:xfrm>
                <a:off x="6873" y="2331"/>
                <a:ext cx="68" cy="4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64" y="0"/>
                  </a:cxn>
                  <a:cxn ang="0">
                    <a:pos x="68" y="32"/>
                  </a:cxn>
                  <a:cxn ang="0">
                    <a:pos x="4" y="40"/>
                  </a:cxn>
                  <a:cxn ang="0">
                    <a:pos x="0" y="8"/>
                  </a:cxn>
                </a:cxnLst>
                <a:rect l="0" t="0" r="r" b="b"/>
                <a:pathLst>
                  <a:path w="68" h="40">
                    <a:moveTo>
                      <a:pt x="0" y="8"/>
                    </a:moveTo>
                    <a:lnTo>
                      <a:pt x="64" y="0"/>
                    </a:lnTo>
                    <a:lnTo>
                      <a:pt x="68" y="32"/>
                    </a:lnTo>
                    <a:lnTo>
                      <a:pt x="4" y="4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9" name="Freeform 197"/>
              <p:cNvSpPr>
                <a:spLocks/>
              </p:cNvSpPr>
              <p:nvPr/>
            </p:nvSpPr>
            <p:spPr bwMode="auto">
              <a:xfrm>
                <a:off x="7064" y="2306"/>
                <a:ext cx="69" cy="41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65" y="0"/>
                  </a:cxn>
                  <a:cxn ang="0">
                    <a:pos x="69" y="33"/>
                  </a:cxn>
                  <a:cxn ang="0">
                    <a:pos x="5" y="41"/>
                  </a:cxn>
                  <a:cxn ang="0">
                    <a:pos x="0" y="8"/>
                  </a:cxn>
                </a:cxnLst>
                <a:rect l="0" t="0" r="r" b="b"/>
                <a:pathLst>
                  <a:path w="69" h="41">
                    <a:moveTo>
                      <a:pt x="0" y="8"/>
                    </a:moveTo>
                    <a:lnTo>
                      <a:pt x="65" y="0"/>
                    </a:lnTo>
                    <a:lnTo>
                      <a:pt x="69" y="33"/>
                    </a:lnTo>
                    <a:lnTo>
                      <a:pt x="5" y="4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0" name="Freeform 198"/>
              <p:cNvSpPr>
                <a:spLocks/>
              </p:cNvSpPr>
              <p:nvPr/>
            </p:nvSpPr>
            <p:spPr bwMode="auto">
              <a:xfrm>
                <a:off x="7258" y="2282"/>
                <a:ext cx="67" cy="41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63" y="0"/>
                  </a:cxn>
                  <a:cxn ang="0">
                    <a:pos x="67" y="32"/>
                  </a:cxn>
                  <a:cxn ang="0">
                    <a:pos x="4" y="41"/>
                  </a:cxn>
                  <a:cxn ang="0">
                    <a:pos x="0" y="8"/>
                  </a:cxn>
                </a:cxnLst>
                <a:rect l="0" t="0" r="r" b="b"/>
                <a:pathLst>
                  <a:path w="67" h="41">
                    <a:moveTo>
                      <a:pt x="0" y="8"/>
                    </a:moveTo>
                    <a:lnTo>
                      <a:pt x="63" y="0"/>
                    </a:lnTo>
                    <a:lnTo>
                      <a:pt x="67" y="32"/>
                    </a:lnTo>
                    <a:lnTo>
                      <a:pt x="4" y="4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1" name="Freeform 199"/>
              <p:cNvSpPr>
                <a:spLocks/>
              </p:cNvSpPr>
              <p:nvPr/>
            </p:nvSpPr>
            <p:spPr bwMode="auto">
              <a:xfrm>
                <a:off x="7450" y="2258"/>
                <a:ext cx="69" cy="4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65" y="0"/>
                  </a:cxn>
                  <a:cxn ang="0">
                    <a:pos x="69" y="32"/>
                  </a:cxn>
                  <a:cxn ang="0">
                    <a:pos x="4" y="40"/>
                  </a:cxn>
                  <a:cxn ang="0">
                    <a:pos x="0" y="8"/>
                  </a:cxn>
                </a:cxnLst>
                <a:rect l="0" t="0" r="r" b="b"/>
                <a:pathLst>
                  <a:path w="69" h="40">
                    <a:moveTo>
                      <a:pt x="0" y="8"/>
                    </a:moveTo>
                    <a:lnTo>
                      <a:pt x="65" y="0"/>
                    </a:lnTo>
                    <a:lnTo>
                      <a:pt x="69" y="32"/>
                    </a:lnTo>
                    <a:lnTo>
                      <a:pt x="4" y="4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2" name="Freeform 200"/>
              <p:cNvSpPr>
                <a:spLocks/>
              </p:cNvSpPr>
              <p:nvPr/>
            </p:nvSpPr>
            <p:spPr bwMode="auto">
              <a:xfrm>
                <a:off x="7642" y="2234"/>
                <a:ext cx="69" cy="4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65" y="0"/>
                  </a:cxn>
                  <a:cxn ang="0">
                    <a:pos x="69" y="32"/>
                  </a:cxn>
                  <a:cxn ang="0">
                    <a:pos x="4" y="40"/>
                  </a:cxn>
                  <a:cxn ang="0">
                    <a:pos x="0" y="8"/>
                  </a:cxn>
                </a:cxnLst>
                <a:rect l="0" t="0" r="r" b="b"/>
                <a:pathLst>
                  <a:path w="69" h="40">
                    <a:moveTo>
                      <a:pt x="0" y="8"/>
                    </a:moveTo>
                    <a:lnTo>
                      <a:pt x="65" y="0"/>
                    </a:lnTo>
                    <a:lnTo>
                      <a:pt x="69" y="32"/>
                    </a:lnTo>
                    <a:lnTo>
                      <a:pt x="4" y="4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3" name="Freeform 201"/>
              <p:cNvSpPr>
                <a:spLocks/>
              </p:cNvSpPr>
              <p:nvPr/>
            </p:nvSpPr>
            <p:spPr bwMode="auto">
              <a:xfrm>
                <a:off x="7836" y="2219"/>
                <a:ext cx="67" cy="3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65" y="0"/>
                  </a:cxn>
                  <a:cxn ang="0">
                    <a:pos x="67" y="33"/>
                  </a:cxn>
                  <a:cxn ang="0">
                    <a:pos x="2" y="37"/>
                  </a:cxn>
                  <a:cxn ang="0">
                    <a:pos x="0" y="5"/>
                  </a:cxn>
                </a:cxnLst>
                <a:rect l="0" t="0" r="r" b="b"/>
                <a:pathLst>
                  <a:path w="67" h="37">
                    <a:moveTo>
                      <a:pt x="0" y="5"/>
                    </a:moveTo>
                    <a:lnTo>
                      <a:pt x="65" y="0"/>
                    </a:lnTo>
                    <a:lnTo>
                      <a:pt x="67" y="33"/>
                    </a:lnTo>
                    <a:lnTo>
                      <a:pt x="2" y="3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4" name="Freeform 202"/>
              <p:cNvSpPr>
                <a:spLocks/>
              </p:cNvSpPr>
              <p:nvPr/>
            </p:nvSpPr>
            <p:spPr bwMode="auto">
              <a:xfrm>
                <a:off x="8030" y="2205"/>
                <a:ext cx="67" cy="3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5" y="0"/>
                  </a:cxn>
                  <a:cxn ang="0">
                    <a:pos x="67" y="33"/>
                  </a:cxn>
                  <a:cxn ang="0">
                    <a:pos x="2" y="37"/>
                  </a:cxn>
                  <a:cxn ang="0">
                    <a:pos x="0" y="4"/>
                  </a:cxn>
                </a:cxnLst>
                <a:rect l="0" t="0" r="r" b="b"/>
                <a:pathLst>
                  <a:path w="67" h="37">
                    <a:moveTo>
                      <a:pt x="0" y="4"/>
                    </a:moveTo>
                    <a:lnTo>
                      <a:pt x="65" y="0"/>
                    </a:lnTo>
                    <a:lnTo>
                      <a:pt x="67" y="33"/>
                    </a:lnTo>
                    <a:lnTo>
                      <a:pt x="2" y="3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5" name="Freeform 203"/>
              <p:cNvSpPr>
                <a:spLocks/>
              </p:cNvSpPr>
              <p:nvPr/>
            </p:nvSpPr>
            <p:spPr bwMode="auto">
              <a:xfrm>
                <a:off x="8222" y="2189"/>
                <a:ext cx="67" cy="3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5" y="0"/>
                  </a:cxn>
                  <a:cxn ang="0">
                    <a:pos x="67" y="33"/>
                  </a:cxn>
                  <a:cxn ang="0">
                    <a:pos x="2" y="39"/>
                  </a:cxn>
                  <a:cxn ang="0">
                    <a:pos x="0" y="6"/>
                  </a:cxn>
                </a:cxnLst>
                <a:rect l="0" t="0" r="r" b="b"/>
                <a:pathLst>
                  <a:path w="67" h="39">
                    <a:moveTo>
                      <a:pt x="0" y="6"/>
                    </a:moveTo>
                    <a:lnTo>
                      <a:pt x="65" y="0"/>
                    </a:lnTo>
                    <a:lnTo>
                      <a:pt x="67" y="33"/>
                    </a:lnTo>
                    <a:lnTo>
                      <a:pt x="2" y="39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6" name="Freeform 204"/>
              <p:cNvSpPr>
                <a:spLocks/>
              </p:cNvSpPr>
              <p:nvPr/>
            </p:nvSpPr>
            <p:spPr bwMode="auto">
              <a:xfrm>
                <a:off x="8416" y="2175"/>
                <a:ext cx="67" cy="3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5" y="0"/>
                  </a:cxn>
                  <a:cxn ang="0">
                    <a:pos x="67" y="32"/>
                  </a:cxn>
                  <a:cxn ang="0">
                    <a:pos x="2" y="38"/>
                  </a:cxn>
                  <a:cxn ang="0">
                    <a:pos x="0" y="6"/>
                  </a:cxn>
                </a:cxnLst>
                <a:rect l="0" t="0" r="r" b="b"/>
                <a:pathLst>
                  <a:path w="67" h="38">
                    <a:moveTo>
                      <a:pt x="0" y="6"/>
                    </a:moveTo>
                    <a:lnTo>
                      <a:pt x="65" y="0"/>
                    </a:lnTo>
                    <a:lnTo>
                      <a:pt x="67" y="32"/>
                    </a:lnTo>
                    <a:lnTo>
                      <a:pt x="2" y="3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7" name="Rectangle 205"/>
              <p:cNvSpPr>
                <a:spLocks noChangeArrowheads="1"/>
              </p:cNvSpPr>
              <p:nvPr/>
            </p:nvSpPr>
            <p:spPr bwMode="auto">
              <a:xfrm>
                <a:off x="8612" y="2167"/>
                <a:ext cx="65" cy="3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8" name="Freeform 206"/>
              <p:cNvSpPr>
                <a:spLocks/>
              </p:cNvSpPr>
              <p:nvPr/>
            </p:nvSpPr>
            <p:spPr bwMode="auto">
              <a:xfrm>
                <a:off x="8806" y="2161"/>
                <a:ext cx="65" cy="3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65" y="0"/>
                  </a:cxn>
                  <a:cxn ang="0">
                    <a:pos x="65" y="32"/>
                  </a:cxn>
                  <a:cxn ang="0">
                    <a:pos x="0" y="34"/>
                  </a:cxn>
                  <a:cxn ang="0">
                    <a:pos x="0" y="2"/>
                  </a:cxn>
                </a:cxnLst>
                <a:rect l="0" t="0" r="r" b="b"/>
                <a:pathLst>
                  <a:path w="65" h="34">
                    <a:moveTo>
                      <a:pt x="0" y="2"/>
                    </a:moveTo>
                    <a:lnTo>
                      <a:pt x="65" y="0"/>
                    </a:lnTo>
                    <a:lnTo>
                      <a:pt x="65" y="32"/>
                    </a:lnTo>
                    <a:lnTo>
                      <a:pt x="0" y="3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99" name="Rectangle 207"/>
              <p:cNvSpPr>
                <a:spLocks noChangeArrowheads="1"/>
              </p:cNvSpPr>
              <p:nvPr/>
            </p:nvSpPr>
            <p:spPr bwMode="auto">
              <a:xfrm>
                <a:off x="9000" y="2157"/>
                <a:ext cx="64" cy="3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600" name="Freeform 208"/>
            <p:cNvSpPr>
              <a:spLocks/>
            </p:cNvSpPr>
            <p:nvPr/>
          </p:nvSpPr>
          <p:spPr bwMode="auto">
            <a:xfrm>
              <a:off x="9194" y="2151"/>
              <a:ext cx="64" cy="3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64" y="0"/>
                </a:cxn>
                <a:cxn ang="0">
                  <a:pos x="64" y="32"/>
                </a:cxn>
                <a:cxn ang="0">
                  <a:pos x="0" y="34"/>
                </a:cxn>
                <a:cxn ang="0">
                  <a:pos x="0" y="2"/>
                </a:cxn>
              </a:cxnLst>
              <a:rect l="0" t="0" r="r" b="b"/>
              <a:pathLst>
                <a:path w="64" h="34">
                  <a:moveTo>
                    <a:pt x="0" y="2"/>
                  </a:moveTo>
                  <a:lnTo>
                    <a:pt x="64" y="0"/>
                  </a:lnTo>
                  <a:lnTo>
                    <a:pt x="64" y="32"/>
                  </a:lnTo>
                  <a:lnTo>
                    <a:pt x="0" y="3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01" name="Rectangle 209"/>
            <p:cNvSpPr>
              <a:spLocks noChangeArrowheads="1"/>
            </p:cNvSpPr>
            <p:nvPr/>
          </p:nvSpPr>
          <p:spPr bwMode="auto">
            <a:xfrm>
              <a:off x="9388" y="2147"/>
              <a:ext cx="34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02" name="Freeform 210"/>
            <p:cNvSpPr>
              <a:spLocks/>
            </p:cNvSpPr>
            <p:nvPr/>
          </p:nvSpPr>
          <p:spPr bwMode="auto">
            <a:xfrm>
              <a:off x="9420" y="2147"/>
              <a:ext cx="34" cy="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4" y="4"/>
                </a:cxn>
                <a:cxn ang="0">
                  <a:pos x="30" y="36"/>
                </a:cxn>
                <a:cxn ang="0">
                  <a:pos x="0" y="32"/>
                </a:cxn>
                <a:cxn ang="0">
                  <a:pos x="4" y="0"/>
                </a:cxn>
              </a:cxnLst>
              <a:rect l="0" t="0" r="r" b="b"/>
              <a:pathLst>
                <a:path w="34" h="36">
                  <a:moveTo>
                    <a:pt x="4" y="0"/>
                  </a:moveTo>
                  <a:lnTo>
                    <a:pt x="34" y="4"/>
                  </a:lnTo>
                  <a:lnTo>
                    <a:pt x="30" y="36"/>
                  </a:lnTo>
                  <a:lnTo>
                    <a:pt x="0" y="3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03" name="Freeform 211"/>
            <p:cNvSpPr>
              <a:spLocks/>
            </p:cNvSpPr>
            <p:nvPr/>
          </p:nvSpPr>
          <p:spPr bwMode="auto">
            <a:xfrm>
              <a:off x="9578" y="2171"/>
              <a:ext cx="68" cy="4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8" y="10"/>
                </a:cxn>
                <a:cxn ang="0">
                  <a:pos x="64" y="42"/>
                </a:cxn>
                <a:cxn ang="0">
                  <a:pos x="0" y="32"/>
                </a:cxn>
                <a:cxn ang="0">
                  <a:pos x="4" y="0"/>
                </a:cxn>
              </a:cxnLst>
              <a:rect l="0" t="0" r="r" b="b"/>
              <a:pathLst>
                <a:path w="68" h="42">
                  <a:moveTo>
                    <a:pt x="4" y="0"/>
                  </a:moveTo>
                  <a:lnTo>
                    <a:pt x="68" y="10"/>
                  </a:lnTo>
                  <a:lnTo>
                    <a:pt x="64" y="42"/>
                  </a:lnTo>
                  <a:lnTo>
                    <a:pt x="0" y="3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04" name="Freeform 212"/>
            <p:cNvSpPr>
              <a:spLocks/>
            </p:cNvSpPr>
            <p:nvPr/>
          </p:nvSpPr>
          <p:spPr bwMode="auto">
            <a:xfrm>
              <a:off x="9769" y="2199"/>
              <a:ext cx="69" cy="4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9" y="10"/>
                </a:cxn>
                <a:cxn ang="0">
                  <a:pos x="65" y="43"/>
                </a:cxn>
                <a:cxn ang="0">
                  <a:pos x="0" y="33"/>
                </a:cxn>
                <a:cxn ang="0">
                  <a:pos x="5" y="0"/>
                </a:cxn>
              </a:cxnLst>
              <a:rect l="0" t="0" r="r" b="b"/>
              <a:pathLst>
                <a:path w="69" h="43">
                  <a:moveTo>
                    <a:pt x="5" y="0"/>
                  </a:moveTo>
                  <a:lnTo>
                    <a:pt x="69" y="10"/>
                  </a:lnTo>
                  <a:lnTo>
                    <a:pt x="65" y="43"/>
                  </a:lnTo>
                  <a:lnTo>
                    <a:pt x="0" y="3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05" name="Freeform 213"/>
            <p:cNvSpPr>
              <a:spLocks/>
            </p:cNvSpPr>
            <p:nvPr/>
          </p:nvSpPr>
          <p:spPr bwMode="auto">
            <a:xfrm>
              <a:off x="9961" y="2230"/>
              <a:ext cx="69" cy="4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9" y="8"/>
                </a:cxn>
                <a:cxn ang="0">
                  <a:pos x="65" y="40"/>
                </a:cxn>
                <a:cxn ang="0">
                  <a:pos x="0" y="32"/>
                </a:cxn>
                <a:cxn ang="0">
                  <a:pos x="4" y="0"/>
                </a:cxn>
              </a:cxnLst>
              <a:rect l="0" t="0" r="r" b="b"/>
              <a:pathLst>
                <a:path w="69" h="40">
                  <a:moveTo>
                    <a:pt x="4" y="0"/>
                  </a:moveTo>
                  <a:lnTo>
                    <a:pt x="69" y="8"/>
                  </a:lnTo>
                  <a:lnTo>
                    <a:pt x="65" y="40"/>
                  </a:lnTo>
                  <a:lnTo>
                    <a:pt x="0" y="3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06" name="Freeform 214"/>
            <p:cNvSpPr>
              <a:spLocks/>
            </p:cNvSpPr>
            <p:nvPr/>
          </p:nvSpPr>
          <p:spPr bwMode="auto">
            <a:xfrm>
              <a:off x="10155" y="2258"/>
              <a:ext cx="69" cy="4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9" y="10"/>
                </a:cxn>
                <a:cxn ang="0">
                  <a:pos x="63" y="42"/>
                </a:cxn>
                <a:cxn ang="0">
                  <a:pos x="0" y="32"/>
                </a:cxn>
                <a:cxn ang="0">
                  <a:pos x="6" y="0"/>
                </a:cxn>
              </a:cxnLst>
              <a:rect l="0" t="0" r="r" b="b"/>
              <a:pathLst>
                <a:path w="69" h="42">
                  <a:moveTo>
                    <a:pt x="6" y="0"/>
                  </a:moveTo>
                  <a:lnTo>
                    <a:pt x="69" y="10"/>
                  </a:lnTo>
                  <a:lnTo>
                    <a:pt x="63" y="42"/>
                  </a:lnTo>
                  <a:lnTo>
                    <a:pt x="0" y="3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07" name="Rectangle 215"/>
            <p:cNvSpPr>
              <a:spLocks noChangeArrowheads="1"/>
            </p:cNvSpPr>
            <p:nvPr/>
          </p:nvSpPr>
          <p:spPr bwMode="auto">
            <a:xfrm>
              <a:off x="4644" y="-1214"/>
              <a:ext cx="290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The Double Dip Recession in Asia</a:t>
              </a:r>
              <a:endParaRPr lang="en-US"/>
            </a:p>
          </p:txBody>
        </p:sp>
        <p:sp>
          <p:nvSpPr>
            <p:cNvPr id="59608" name="Rectangle 216"/>
            <p:cNvSpPr>
              <a:spLocks noChangeArrowheads="1"/>
            </p:cNvSpPr>
            <p:nvPr/>
          </p:nvSpPr>
          <p:spPr bwMode="auto">
            <a:xfrm>
              <a:off x="4212" y="-973"/>
              <a:ext cx="405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Real GDP Growth </a:t>
              </a:r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(Annual Percent Change)</a:t>
              </a:r>
              <a:endParaRPr lang="en-US"/>
            </a:p>
          </p:txBody>
        </p:sp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559" y="5873"/>
              <a:ext cx="17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-15</a:t>
              </a:r>
              <a:endParaRPr lang="en-US"/>
            </a:p>
          </p:txBody>
        </p:sp>
        <p:sp>
          <p:nvSpPr>
            <p:cNvPr id="59610" name="Rectangle 218"/>
            <p:cNvSpPr>
              <a:spLocks noChangeArrowheads="1"/>
            </p:cNvSpPr>
            <p:nvPr/>
          </p:nvSpPr>
          <p:spPr bwMode="auto">
            <a:xfrm>
              <a:off x="559" y="4801"/>
              <a:ext cx="17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-10</a:t>
              </a:r>
              <a:endParaRPr lang="en-US"/>
            </a:p>
          </p:txBody>
        </p:sp>
        <p:sp>
          <p:nvSpPr>
            <p:cNvPr id="59611" name="Rectangle 219"/>
            <p:cNvSpPr>
              <a:spLocks noChangeArrowheads="1"/>
            </p:cNvSpPr>
            <p:nvPr/>
          </p:nvSpPr>
          <p:spPr bwMode="auto">
            <a:xfrm>
              <a:off x="641" y="3729"/>
              <a:ext cx="105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-5</a:t>
              </a:r>
              <a:endParaRPr lang="en-US"/>
            </a:p>
          </p:txBody>
        </p:sp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689" y="2652"/>
              <a:ext cx="6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59613" name="Rectangle 221"/>
            <p:cNvSpPr>
              <a:spLocks noChangeArrowheads="1"/>
            </p:cNvSpPr>
            <p:nvPr/>
          </p:nvSpPr>
          <p:spPr bwMode="auto">
            <a:xfrm>
              <a:off x="689" y="1580"/>
              <a:ext cx="6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/>
            </a:p>
          </p:txBody>
        </p:sp>
        <p:sp>
          <p:nvSpPr>
            <p:cNvPr id="59614" name="Rectangle 222"/>
            <p:cNvSpPr>
              <a:spLocks noChangeArrowheads="1"/>
            </p:cNvSpPr>
            <p:nvPr/>
          </p:nvSpPr>
          <p:spPr bwMode="auto">
            <a:xfrm>
              <a:off x="605" y="506"/>
              <a:ext cx="131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/>
            </a:p>
          </p:txBody>
        </p:sp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605" y="-567"/>
              <a:ext cx="13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59616" name="Rectangle 224"/>
            <p:cNvSpPr>
              <a:spLocks noChangeArrowheads="1"/>
            </p:cNvSpPr>
            <p:nvPr/>
          </p:nvSpPr>
          <p:spPr bwMode="auto">
            <a:xfrm>
              <a:off x="717" y="6089"/>
              <a:ext cx="26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1996</a:t>
              </a:r>
              <a:endParaRPr lang="en-US"/>
            </a:p>
          </p:txBody>
        </p:sp>
        <p:sp>
          <p:nvSpPr>
            <p:cNvPr id="59617" name="Rectangle 225"/>
            <p:cNvSpPr>
              <a:spLocks noChangeArrowheads="1"/>
            </p:cNvSpPr>
            <p:nvPr/>
          </p:nvSpPr>
          <p:spPr bwMode="auto">
            <a:xfrm>
              <a:off x="1572" y="6089"/>
              <a:ext cx="26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1997</a:t>
              </a:r>
              <a:endParaRPr lang="en-US"/>
            </a:p>
          </p:txBody>
        </p:sp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2425" y="6089"/>
              <a:ext cx="26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1998</a:t>
              </a:r>
              <a:endParaRPr lang="en-US"/>
            </a:p>
          </p:txBody>
        </p:sp>
        <p:sp>
          <p:nvSpPr>
            <p:cNvPr id="59619" name="Rectangle 227"/>
            <p:cNvSpPr>
              <a:spLocks noChangeArrowheads="1"/>
            </p:cNvSpPr>
            <p:nvPr/>
          </p:nvSpPr>
          <p:spPr bwMode="auto">
            <a:xfrm>
              <a:off x="3278" y="6089"/>
              <a:ext cx="26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1999</a:t>
              </a:r>
              <a:endParaRPr lang="en-US"/>
            </a:p>
          </p:txBody>
        </p:sp>
        <p:sp>
          <p:nvSpPr>
            <p:cNvPr id="59620" name="Rectangle 228"/>
            <p:cNvSpPr>
              <a:spLocks noChangeArrowheads="1"/>
            </p:cNvSpPr>
            <p:nvPr/>
          </p:nvSpPr>
          <p:spPr bwMode="auto">
            <a:xfrm>
              <a:off x="4134" y="6089"/>
              <a:ext cx="26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2000</a:t>
              </a:r>
              <a:endParaRPr lang="en-US"/>
            </a:p>
          </p:txBody>
        </p:sp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987" y="6089"/>
              <a:ext cx="26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2001</a:t>
              </a:r>
              <a:endParaRPr lang="en-US"/>
            </a:p>
          </p:txBody>
        </p:sp>
        <p:sp>
          <p:nvSpPr>
            <p:cNvPr id="59622" name="Rectangle 230"/>
            <p:cNvSpPr>
              <a:spLocks noChangeArrowheads="1"/>
            </p:cNvSpPr>
            <p:nvPr/>
          </p:nvSpPr>
          <p:spPr bwMode="auto">
            <a:xfrm>
              <a:off x="5838" y="6089"/>
              <a:ext cx="261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2002</a:t>
              </a:r>
              <a:endParaRPr lang="en-US"/>
            </a:p>
          </p:txBody>
        </p:sp>
        <p:sp>
          <p:nvSpPr>
            <p:cNvPr id="59623" name="Rectangle 231"/>
            <p:cNvSpPr>
              <a:spLocks noChangeArrowheads="1"/>
            </p:cNvSpPr>
            <p:nvPr/>
          </p:nvSpPr>
          <p:spPr bwMode="auto">
            <a:xfrm>
              <a:off x="6696" y="6089"/>
              <a:ext cx="26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2003</a:t>
              </a:r>
              <a:endParaRPr lang="en-US"/>
            </a:p>
          </p:txBody>
        </p:sp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7549" y="6089"/>
              <a:ext cx="260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2004</a:t>
              </a:r>
              <a:endParaRPr lang="en-US"/>
            </a:p>
          </p:txBody>
        </p:sp>
        <p:sp>
          <p:nvSpPr>
            <p:cNvPr id="59625" name="Rectangle 233"/>
            <p:cNvSpPr>
              <a:spLocks noChangeArrowheads="1"/>
            </p:cNvSpPr>
            <p:nvPr/>
          </p:nvSpPr>
          <p:spPr bwMode="auto">
            <a:xfrm>
              <a:off x="8215" y="6089"/>
              <a:ext cx="565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2005 (est.)</a:t>
              </a:r>
              <a:endParaRPr lang="en-US"/>
            </a:p>
          </p:txBody>
        </p:sp>
        <p:sp>
          <p:nvSpPr>
            <p:cNvPr id="59626" name="Rectangle 234"/>
            <p:cNvSpPr>
              <a:spLocks noChangeArrowheads="1"/>
            </p:cNvSpPr>
            <p:nvPr/>
          </p:nvSpPr>
          <p:spPr bwMode="auto">
            <a:xfrm>
              <a:off x="9068" y="6089"/>
              <a:ext cx="5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2006 (est.)</a:t>
              </a:r>
              <a:endParaRPr lang="en-US"/>
            </a:p>
          </p:txBody>
        </p:sp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9921" y="6089"/>
              <a:ext cx="56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Arial" charset="0"/>
                </a:rPr>
                <a:t>2007 (est.)</a:t>
              </a:r>
              <a:endParaRPr lang="en-US"/>
            </a:p>
          </p:txBody>
        </p:sp>
        <p:sp>
          <p:nvSpPr>
            <p:cNvPr id="59628" name="Rectangle 236"/>
            <p:cNvSpPr>
              <a:spLocks noChangeArrowheads="1"/>
            </p:cNvSpPr>
            <p:nvPr/>
          </p:nvSpPr>
          <p:spPr bwMode="auto">
            <a:xfrm>
              <a:off x="10347" y="1484"/>
              <a:ext cx="1614" cy="239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29" name="Line 237"/>
            <p:cNvSpPr>
              <a:spLocks noChangeShapeType="1"/>
            </p:cNvSpPr>
            <p:nvPr/>
          </p:nvSpPr>
          <p:spPr bwMode="auto">
            <a:xfrm>
              <a:off x="10491" y="1597"/>
              <a:ext cx="470" cy="1"/>
            </a:xfrm>
            <a:prstGeom prst="line">
              <a:avLst/>
            </a:prstGeom>
            <a:noFill/>
            <a:ln w="203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10995" y="1523"/>
              <a:ext cx="35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China</a:t>
              </a:r>
              <a:endParaRPr lang="en-US"/>
            </a:p>
          </p:txBody>
        </p:sp>
        <p:sp>
          <p:nvSpPr>
            <p:cNvPr id="59631" name="Line 239"/>
            <p:cNvSpPr>
              <a:spLocks noChangeShapeType="1"/>
            </p:cNvSpPr>
            <p:nvPr/>
          </p:nvSpPr>
          <p:spPr bwMode="auto">
            <a:xfrm>
              <a:off x="10491" y="1828"/>
              <a:ext cx="470" cy="1"/>
            </a:xfrm>
            <a:prstGeom prst="line">
              <a:avLst/>
            </a:prstGeom>
            <a:noFill/>
            <a:ln w="3048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32" name="Rectangle 240"/>
            <p:cNvSpPr>
              <a:spLocks noChangeArrowheads="1"/>
            </p:cNvSpPr>
            <p:nvPr/>
          </p:nvSpPr>
          <p:spPr bwMode="auto">
            <a:xfrm>
              <a:off x="10995" y="1762"/>
              <a:ext cx="67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Hong Kong</a:t>
              </a:r>
              <a:endParaRPr lang="en-US"/>
            </a:p>
          </p:txBody>
        </p:sp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10475" y="2058"/>
              <a:ext cx="503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34" name="Rectangle 242"/>
            <p:cNvSpPr>
              <a:spLocks noChangeArrowheads="1"/>
            </p:cNvSpPr>
            <p:nvPr/>
          </p:nvSpPr>
          <p:spPr bwMode="auto">
            <a:xfrm>
              <a:off x="10995" y="1999"/>
              <a:ext cx="75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South Korea</a:t>
              </a:r>
              <a:endParaRPr lang="en-US"/>
            </a:p>
          </p:txBody>
        </p:sp>
        <p:sp>
          <p:nvSpPr>
            <p:cNvPr id="59635" name="Rectangle 243"/>
            <p:cNvSpPr>
              <a:spLocks noChangeArrowheads="1"/>
            </p:cNvSpPr>
            <p:nvPr/>
          </p:nvSpPr>
          <p:spPr bwMode="auto">
            <a:xfrm>
              <a:off x="10491" y="2280"/>
              <a:ext cx="97" cy="4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10782" y="2280"/>
              <a:ext cx="97" cy="4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37" name="Rectangle 245"/>
            <p:cNvSpPr>
              <a:spLocks noChangeArrowheads="1"/>
            </p:cNvSpPr>
            <p:nvPr/>
          </p:nvSpPr>
          <p:spPr bwMode="auto">
            <a:xfrm>
              <a:off x="10995" y="2238"/>
              <a:ext cx="61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Singapore</a:t>
              </a:r>
              <a:endParaRPr lang="en-US"/>
            </a:p>
          </p:txBody>
        </p:sp>
        <p:sp>
          <p:nvSpPr>
            <p:cNvPr id="59638" name="Line 246"/>
            <p:cNvSpPr>
              <a:spLocks noChangeShapeType="1"/>
            </p:cNvSpPr>
            <p:nvPr/>
          </p:nvSpPr>
          <p:spPr bwMode="auto">
            <a:xfrm>
              <a:off x="10491" y="2565"/>
              <a:ext cx="47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10995" y="2477"/>
              <a:ext cx="53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Malaysia</a:t>
              </a:r>
              <a:endParaRPr lang="en-US"/>
            </a:p>
          </p:txBody>
        </p:sp>
        <p:sp>
          <p:nvSpPr>
            <p:cNvPr id="59640" name="Rectangle 248"/>
            <p:cNvSpPr>
              <a:spLocks noChangeArrowheads="1"/>
            </p:cNvSpPr>
            <p:nvPr/>
          </p:nvSpPr>
          <p:spPr bwMode="auto">
            <a:xfrm>
              <a:off x="10475" y="2773"/>
              <a:ext cx="503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41" name="Rectangle 249"/>
            <p:cNvSpPr>
              <a:spLocks noChangeArrowheads="1"/>
            </p:cNvSpPr>
            <p:nvPr/>
          </p:nvSpPr>
          <p:spPr bwMode="auto">
            <a:xfrm>
              <a:off x="10995" y="2714"/>
              <a:ext cx="43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Taiwan</a:t>
              </a:r>
              <a:endParaRPr lang="en-US"/>
            </a:p>
          </p:txBody>
        </p:sp>
        <p:sp>
          <p:nvSpPr>
            <p:cNvPr id="59642" name="Line 250"/>
            <p:cNvSpPr>
              <a:spLocks noChangeShapeType="1"/>
            </p:cNvSpPr>
            <p:nvPr/>
          </p:nvSpPr>
          <p:spPr bwMode="auto">
            <a:xfrm>
              <a:off x="10491" y="3044"/>
              <a:ext cx="47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43" name="Rectangle 251"/>
            <p:cNvSpPr>
              <a:spLocks noChangeArrowheads="1"/>
            </p:cNvSpPr>
            <p:nvPr/>
          </p:nvSpPr>
          <p:spPr bwMode="auto">
            <a:xfrm>
              <a:off x="10995" y="2957"/>
              <a:ext cx="51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Thailand</a:t>
              </a:r>
              <a:endParaRPr lang="en-US"/>
            </a:p>
          </p:txBody>
        </p:sp>
        <p:sp>
          <p:nvSpPr>
            <p:cNvPr id="59644" name="Rectangle 252"/>
            <p:cNvSpPr>
              <a:spLocks noChangeArrowheads="1"/>
            </p:cNvSpPr>
            <p:nvPr/>
          </p:nvSpPr>
          <p:spPr bwMode="auto">
            <a:xfrm>
              <a:off x="10491" y="3252"/>
              <a:ext cx="226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45" name="Rectangle 253"/>
            <p:cNvSpPr>
              <a:spLocks noChangeArrowheads="1"/>
            </p:cNvSpPr>
            <p:nvPr/>
          </p:nvSpPr>
          <p:spPr bwMode="auto">
            <a:xfrm>
              <a:off x="10846" y="3252"/>
              <a:ext cx="115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46" name="Rectangle 254"/>
            <p:cNvSpPr>
              <a:spLocks noChangeArrowheads="1"/>
            </p:cNvSpPr>
            <p:nvPr/>
          </p:nvSpPr>
          <p:spPr bwMode="auto">
            <a:xfrm>
              <a:off x="10995" y="3194"/>
              <a:ext cx="654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Philippines</a:t>
              </a:r>
              <a:endParaRPr lang="en-US"/>
            </a:p>
          </p:txBody>
        </p:sp>
        <p:sp>
          <p:nvSpPr>
            <p:cNvPr id="59647" name="Line 255"/>
            <p:cNvSpPr>
              <a:spLocks noChangeShapeType="1"/>
            </p:cNvSpPr>
            <p:nvPr/>
          </p:nvSpPr>
          <p:spPr bwMode="auto">
            <a:xfrm>
              <a:off x="10491" y="3515"/>
              <a:ext cx="470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10995" y="3433"/>
              <a:ext cx="58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Indonesia</a:t>
              </a:r>
              <a:endParaRPr lang="en-US"/>
            </a:p>
          </p:txBody>
        </p:sp>
        <p:sp>
          <p:nvSpPr>
            <p:cNvPr id="59649" name="Rectangle 257"/>
            <p:cNvSpPr>
              <a:spLocks noChangeArrowheads="1"/>
            </p:cNvSpPr>
            <p:nvPr/>
          </p:nvSpPr>
          <p:spPr bwMode="auto">
            <a:xfrm>
              <a:off x="10491" y="3729"/>
              <a:ext cx="64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50" name="Rectangle 258"/>
            <p:cNvSpPr>
              <a:spLocks noChangeArrowheads="1"/>
            </p:cNvSpPr>
            <p:nvPr/>
          </p:nvSpPr>
          <p:spPr bwMode="auto">
            <a:xfrm>
              <a:off x="10685" y="3729"/>
              <a:ext cx="64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51" name="Rectangle 259"/>
            <p:cNvSpPr>
              <a:spLocks noChangeArrowheads="1"/>
            </p:cNvSpPr>
            <p:nvPr/>
          </p:nvSpPr>
          <p:spPr bwMode="auto">
            <a:xfrm>
              <a:off x="10879" y="3729"/>
              <a:ext cx="64" cy="3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52" name="Rectangle 260"/>
            <p:cNvSpPr>
              <a:spLocks noChangeArrowheads="1"/>
            </p:cNvSpPr>
            <p:nvPr/>
          </p:nvSpPr>
          <p:spPr bwMode="auto">
            <a:xfrm>
              <a:off x="10995" y="3672"/>
              <a:ext cx="37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Japan</a:t>
              </a:r>
              <a:endParaRPr lang="en-US"/>
            </a:p>
          </p:txBody>
        </p:sp>
        <p:sp>
          <p:nvSpPr>
            <p:cNvPr id="59653" name="Rectangle 261"/>
            <p:cNvSpPr>
              <a:spLocks noChangeArrowheads="1"/>
            </p:cNvSpPr>
            <p:nvPr/>
          </p:nvSpPr>
          <p:spPr bwMode="auto">
            <a:xfrm>
              <a:off x="954" y="6442"/>
              <a:ext cx="56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Source:</a:t>
              </a:r>
              <a:endParaRPr lang="en-US"/>
            </a:p>
          </p:txBody>
        </p:sp>
        <p:sp>
          <p:nvSpPr>
            <p:cNvPr id="59654" name="Rectangle 262"/>
            <p:cNvSpPr>
              <a:spLocks noChangeArrowheads="1"/>
            </p:cNvSpPr>
            <p:nvPr/>
          </p:nvSpPr>
          <p:spPr bwMode="auto">
            <a:xfrm>
              <a:off x="954" y="6626"/>
              <a:ext cx="664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55" name="Rectangle 263"/>
            <p:cNvSpPr>
              <a:spLocks noChangeArrowheads="1"/>
            </p:cNvSpPr>
            <p:nvPr/>
          </p:nvSpPr>
          <p:spPr bwMode="auto">
            <a:xfrm>
              <a:off x="954" y="6671"/>
              <a:ext cx="5212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IMF.  The World Economic Outlook (WEO) Database September 2006.  2006.</a:t>
              </a:r>
              <a:endParaRPr lang="en-US"/>
            </a:p>
          </p:txBody>
        </p:sp>
        <p:sp>
          <p:nvSpPr>
            <p:cNvPr id="59656" name="Rectangle 264"/>
            <p:cNvSpPr>
              <a:spLocks noChangeArrowheads="1"/>
            </p:cNvSpPr>
            <p:nvPr/>
          </p:nvSpPr>
          <p:spPr bwMode="auto">
            <a:xfrm>
              <a:off x="954" y="6893"/>
              <a:ext cx="1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153400" cy="5715000"/>
          </a:xfrm>
        </p:spPr>
        <p:txBody>
          <a:bodyPr/>
          <a:lstStyle/>
          <a:p>
            <a:r>
              <a:rPr lang="en-US" sz="3600"/>
              <a:t>Is the slowdown of Pac Rim growth temporary or a long-term trend?</a:t>
            </a:r>
          </a:p>
          <a:p>
            <a:pPr>
              <a:buFontTx/>
              <a:buNone/>
            </a:pPr>
            <a:endParaRPr lang="en-US" sz="4000"/>
          </a:p>
          <a:p>
            <a:r>
              <a:rPr lang="en-US" sz="3600"/>
              <a:t>Key economies undergoing restructuring: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 sz="2800"/>
              <a:t>-	Japan</a:t>
            </a:r>
          </a:p>
          <a:p>
            <a:pPr>
              <a:buFontTx/>
              <a:buNone/>
            </a:pPr>
            <a:r>
              <a:rPr lang="en-US" sz="2800"/>
              <a:t>		-	South Korea</a:t>
            </a:r>
          </a:p>
          <a:p>
            <a:pPr>
              <a:buFontTx/>
              <a:buNone/>
            </a:pPr>
            <a:r>
              <a:rPr lang="en-US" sz="2800"/>
              <a:t>		-	Taiwan</a:t>
            </a:r>
          </a:p>
          <a:p>
            <a:pPr>
              <a:buFontTx/>
              <a:buNone/>
            </a:pPr>
            <a:r>
              <a:rPr lang="en-US" sz="2800"/>
              <a:t>		-	Indonesia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066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Impact on economic alignments: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-	Shifting trade linkages: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    soaring intra-Asian trade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-	Investment patterns: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    flows into and out of Asia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-	R &amp; D  /  Royalties: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    growing scientific strength in Asia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5" name="Group 5"/>
          <p:cNvGrpSpPr>
            <a:grpSpLocks noChangeAspect="1"/>
          </p:cNvGrpSpPr>
          <p:nvPr/>
        </p:nvGrpSpPr>
        <p:grpSpPr bwMode="auto">
          <a:xfrm>
            <a:off x="0" y="46038"/>
            <a:ext cx="9105900" cy="6811962"/>
            <a:chOff x="0" y="-1512"/>
            <a:chExt cx="13275" cy="9075"/>
          </a:xfrm>
        </p:grpSpPr>
        <p:sp>
          <p:nvSpPr>
            <p:cNvPr id="61446" name="AutoShape 6"/>
            <p:cNvSpPr>
              <a:spLocks noChangeAspect="1" noChangeArrowheads="1"/>
            </p:cNvSpPr>
            <p:nvPr/>
          </p:nvSpPr>
          <p:spPr bwMode="auto">
            <a:xfrm>
              <a:off x="0" y="-1512"/>
              <a:ext cx="13275" cy="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47" name="Group 7"/>
            <p:cNvGrpSpPr>
              <a:grpSpLocks/>
            </p:cNvGrpSpPr>
            <p:nvPr/>
          </p:nvGrpSpPr>
          <p:grpSpPr bwMode="auto">
            <a:xfrm>
              <a:off x="532" y="-213"/>
              <a:ext cx="10779" cy="6069"/>
              <a:chOff x="532" y="-213"/>
              <a:chExt cx="10779" cy="6069"/>
            </a:xfrm>
          </p:grpSpPr>
          <p:sp>
            <p:nvSpPr>
              <p:cNvPr id="61448" name="Rectangle 8"/>
              <p:cNvSpPr>
                <a:spLocks noChangeArrowheads="1"/>
              </p:cNvSpPr>
              <p:nvPr/>
            </p:nvSpPr>
            <p:spPr bwMode="auto">
              <a:xfrm>
                <a:off x="578" y="-213"/>
                <a:ext cx="10705" cy="60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9" name="Line 9"/>
              <p:cNvSpPr>
                <a:spLocks noChangeShapeType="1"/>
              </p:cNvSpPr>
              <p:nvPr/>
            </p:nvSpPr>
            <p:spPr bwMode="auto">
              <a:xfrm>
                <a:off x="578" y="5140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0" name="Line 10"/>
              <p:cNvSpPr>
                <a:spLocks noChangeShapeType="1"/>
              </p:cNvSpPr>
              <p:nvPr/>
            </p:nvSpPr>
            <p:spPr bwMode="auto">
              <a:xfrm>
                <a:off x="578" y="4471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1" name="Line 11"/>
              <p:cNvSpPr>
                <a:spLocks noChangeShapeType="1"/>
              </p:cNvSpPr>
              <p:nvPr/>
            </p:nvSpPr>
            <p:spPr bwMode="auto">
              <a:xfrm>
                <a:off x="578" y="3802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2" name="Line 12"/>
              <p:cNvSpPr>
                <a:spLocks noChangeShapeType="1"/>
              </p:cNvSpPr>
              <p:nvPr/>
            </p:nvSpPr>
            <p:spPr bwMode="auto">
              <a:xfrm>
                <a:off x="578" y="3133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3" name="Line 13"/>
              <p:cNvSpPr>
                <a:spLocks noChangeShapeType="1"/>
              </p:cNvSpPr>
              <p:nvPr/>
            </p:nvSpPr>
            <p:spPr bwMode="auto">
              <a:xfrm>
                <a:off x="578" y="2463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4" name="Line 14"/>
              <p:cNvSpPr>
                <a:spLocks noChangeShapeType="1"/>
              </p:cNvSpPr>
              <p:nvPr/>
            </p:nvSpPr>
            <p:spPr bwMode="auto">
              <a:xfrm>
                <a:off x="578" y="1794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5" name="Line 15"/>
              <p:cNvSpPr>
                <a:spLocks noChangeShapeType="1"/>
              </p:cNvSpPr>
              <p:nvPr/>
            </p:nvSpPr>
            <p:spPr bwMode="auto">
              <a:xfrm>
                <a:off x="578" y="1125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6" name="Line 16"/>
              <p:cNvSpPr>
                <a:spLocks noChangeShapeType="1"/>
              </p:cNvSpPr>
              <p:nvPr/>
            </p:nvSpPr>
            <p:spPr bwMode="auto">
              <a:xfrm>
                <a:off x="578" y="456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7" name="Line 17"/>
              <p:cNvSpPr>
                <a:spLocks noChangeShapeType="1"/>
              </p:cNvSpPr>
              <p:nvPr/>
            </p:nvSpPr>
            <p:spPr bwMode="auto">
              <a:xfrm>
                <a:off x="578" y="-213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8" name="Rectangle 18"/>
              <p:cNvSpPr>
                <a:spLocks noChangeArrowheads="1"/>
              </p:cNvSpPr>
              <p:nvPr/>
            </p:nvSpPr>
            <p:spPr bwMode="auto">
              <a:xfrm>
                <a:off x="578" y="-213"/>
                <a:ext cx="10705" cy="6022"/>
              </a:xfrm>
              <a:prstGeom prst="rect">
                <a:avLst/>
              </a:prstGeom>
              <a:noFill/>
              <a:ln w="1206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9" name="Line 19"/>
              <p:cNvSpPr>
                <a:spLocks noChangeShapeType="1"/>
              </p:cNvSpPr>
              <p:nvPr/>
            </p:nvSpPr>
            <p:spPr bwMode="auto">
              <a:xfrm>
                <a:off x="578" y="-213"/>
                <a:ext cx="1" cy="60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0" name="Line 20"/>
              <p:cNvSpPr>
                <a:spLocks noChangeShapeType="1"/>
              </p:cNvSpPr>
              <p:nvPr/>
            </p:nvSpPr>
            <p:spPr bwMode="auto">
              <a:xfrm>
                <a:off x="532" y="5809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1" name="Line 21"/>
              <p:cNvSpPr>
                <a:spLocks noChangeShapeType="1"/>
              </p:cNvSpPr>
              <p:nvPr/>
            </p:nvSpPr>
            <p:spPr bwMode="auto">
              <a:xfrm>
                <a:off x="532" y="5140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2" name="Line 22"/>
              <p:cNvSpPr>
                <a:spLocks noChangeShapeType="1"/>
              </p:cNvSpPr>
              <p:nvPr/>
            </p:nvSpPr>
            <p:spPr bwMode="auto">
              <a:xfrm>
                <a:off x="532" y="4471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3" name="Line 23"/>
              <p:cNvSpPr>
                <a:spLocks noChangeShapeType="1"/>
              </p:cNvSpPr>
              <p:nvPr/>
            </p:nvSpPr>
            <p:spPr bwMode="auto">
              <a:xfrm>
                <a:off x="532" y="3802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4" name="Line 24"/>
              <p:cNvSpPr>
                <a:spLocks noChangeShapeType="1"/>
              </p:cNvSpPr>
              <p:nvPr/>
            </p:nvSpPr>
            <p:spPr bwMode="auto">
              <a:xfrm>
                <a:off x="532" y="3133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5" name="Line 25"/>
              <p:cNvSpPr>
                <a:spLocks noChangeShapeType="1"/>
              </p:cNvSpPr>
              <p:nvPr/>
            </p:nvSpPr>
            <p:spPr bwMode="auto">
              <a:xfrm>
                <a:off x="532" y="2463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6" name="Line 26"/>
              <p:cNvSpPr>
                <a:spLocks noChangeShapeType="1"/>
              </p:cNvSpPr>
              <p:nvPr/>
            </p:nvSpPr>
            <p:spPr bwMode="auto">
              <a:xfrm>
                <a:off x="532" y="1794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7" name="Line 27"/>
              <p:cNvSpPr>
                <a:spLocks noChangeShapeType="1"/>
              </p:cNvSpPr>
              <p:nvPr/>
            </p:nvSpPr>
            <p:spPr bwMode="auto">
              <a:xfrm>
                <a:off x="532" y="1125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8" name="Line 28"/>
              <p:cNvSpPr>
                <a:spLocks noChangeShapeType="1"/>
              </p:cNvSpPr>
              <p:nvPr/>
            </p:nvSpPr>
            <p:spPr bwMode="auto">
              <a:xfrm>
                <a:off x="532" y="456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9" name="Line 29"/>
              <p:cNvSpPr>
                <a:spLocks noChangeShapeType="1"/>
              </p:cNvSpPr>
              <p:nvPr/>
            </p:nvSpPr>
            <p:spPr bwMode="auto">
              <a:xfrm>
                <a:off x="532" y="-213"/>
                <a:ext cx="4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0" name="Line 30"/>
              <p:cNvSpPr>
                <a:spLocks noChangeShapeType="1"/>
              </p:cNvSpPr>
              <p:nvPr/>
            </p:nvSpPr>
            <p:spPr bwMode="auto">
              <a:xfrm>
                <a:off x="578" y="5809"/>
                <a:ext cx="107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1" name="Line 31"/>
              <p:cNvSpPr>
                <a:spLocks noChangeShapeType="1"/>
              </p:cNvSpPr>
              <p:nvPr/>
            </p:nvSpPr>
            <p:spPr bwMode="auto">
              <a:xfrm flipV="1">
                <a:off x="578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2" name="Line 32"/>
              <p:cNvSpPr>
                <a:spLocks noChangeShapeType="1"/>
              </p:cNvSpPr>
              <p:nvPr/>
            </p:nvSpPr>
            <p:spPr bwMode="auto">
              <a:xfrm flipV="1">
                <a:off x="1292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3" name="Line 33"/>
              <p:cNvSpPr>
                <a:spLocks noChangeShapeType="1"/>
              </p:cNvSpPr>
              <p:nvPr/>
            </p:nvSpPr>
            <p:spPr bwMode="auto">
              <a:xfrm flipV="1">
                <a:off x="2006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4" name="Line 34"/>
              <p:cNvSpPr>
                <a:spLocks noChangeShapeType="1"/>
              </p:cNvSpPr>
              <p:nvPr/>
            </p:nvSpPr>
            <p:spPr bwMode="auto">
              <a:xfrm flipV="1">
                <a:off x="2719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5" name="Line 35"/>
              <p:cNvSpPr>
                <a:spLocks noChangeShapeType="1"/>
              </p:cNvSpPr>
              <p:nvPr/>
            </p:nvSpPr>
            <p:spPr bwMode="auto">
              <a:xfrm flipV="1">
                <a:off x="3433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6" name="Line 36"/>
              <p:cNvSpPr>
                <a:spLocks noChangeShapeType="1"/>
              </p:cNvSpPr>
              <p:nvPr/>
            </p:nvSpPr>
            <p:spPr bwMode="auto">
              <a:xfrm flipV="1">
                <a:off x="4147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7" name="Line 37"/>
              <p:cNvSpPr>
                <a:spLocks noChangeShapeType="1"/>
              </p:cNvSpPr>
              <p:nvPr/>
            </p:nvSpPr>
            <p:spPr bwMode="auto">
              <a:xfrm flipV="1">
                <a:off x="4860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8" name="Line 38"/>
              <p:cNvSpPr>
                <a:spLocks noChangeShapeType="1"/>
              </p:cNvSpPr>
              <p:nvPr/>
            </p:nvSpPr>
            <p:spPr bwMode="auto">
              <a:xfrm flipV="1">
                <a:off x="5574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9" name="Line 39"/>
              <p:cNvSpPr>
                <a:spLocks noChangeShapeType="1"/>
              </p:cNvSpPr>
              <p:nvPr/>
            </p:nvSpPr>
            <p:spPr bwMode="auto">
              <a:xfrm flipV="1">
                <a:off x="6288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0" name="Line 40"/>
              <p:cNvSpPr>
                <a:spLocks noChangeShapeType="1"/>
              </p:cNvSpPr>
              <p:nvPr/>
            </p:nvSpPr>
            <p:spPr bwMode="auto">
              <a:xfrm flipV="1">
                <a:off x="7001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1" name="Line 41"/>
              <p:cNvSpPr>
                <a:spLocks noChangeShapeType="1"/>
              </p:cNvSpPr>
              <p:nvPr/>
            </p:nvSpPr>
            <p:spPr bwMode="auto">
              <a:xfrm flipV="1">
                <a:off x="7715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2" name="Line 42"/>
              <p:cNvSpPr>
                <a:spLocks noChangeShapeType="1"/>
              </p:cNvSpPr>
              <p:nvPr/>
            </p:nvSpPr>
            <p:spPr bwMode="auto">
              <a:xfrm flipV="1">
                <a:off x="8429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3" name="Line 43"/>
              <p:cNvSpPr>
                <a:spLocks noChangeShapeType="1"/>
              </p:cNvSpPr>
              <p:nvPr/>
            </p:nvSpPr>
            <p:spPr bwMode="auto">
              <a:xfrm flipV="1">
                <a:off x="9142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4" name="Line 44"/>
              <p:cNvSpPr>
                <a:spLocks noChangeShapeType="1"/>
              </p:cNvSpPr>
              <p:nvPr/>
            </p:nvSpPr>
            <p:spPr bwMode="auto">
              <a:xfrm flipV="1">
                <a:off x="9856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5" name="Line 45"/>
              <p:cNvSpPr>
                <a:spLocks noChangeShapeType="1"/>
              </p:cNvSpPr>
              <p:nvPr/>
            </p:nvSpPr>
            <p:spPr bwMode="auto">
              <a:xfrm flipV="1">
                <a:off x="10569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6" name="Line 46"/>
              <p:cNvSpPr>
                <a:spLocks noChangeShapeType="1"/>
              </p:cNvSpPr>
              <p:nvPr/>
            </p:nvSpPr>
            <p:spPr bwMode="auto">
              <a:xfrm flipV="1">
                <a:off x="11283" y="5809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7" name="Freeform 47"/>
              <p:cNvSpPr>
                <a:spLocks/>
              </p:cNvSpPr>
              <p:nvPr/>
            </p:nvSpPr>
            <p:spPr bwMode="auto">
              <a:xfrm>
                <a:off x="578" y="295"/>
                <a:ext cx="10705" cy="4612"/>
              </a:xfrm>
              <a:custGeom>
                <a:avLst/>
                <a:gdLst/>
                <a:ahLst/>
                <a:cxnLst>
                  <a:cxn ang="0">
                    <a:pos x="0" y="1978"/>
                  </a:cxn>
                  <a:cxn ang="0">
                    <a:pos x="306" y="1953"/>
                  </a:cxn>
                  <a:cxn ang="0">
                    <a:pos x="612" y="1762"/>
                  </a:cxn>
                  <a:cxn ang="0">
                    <a:pos x="918" y="1288"/>
                  </a:cxn>
                  <a:cxn ang="0">
                    <a:pos x="1224" y="1109"/>
                  </a:cxn>
                  <a:cxn ang="0">
                    <a:pos x="1530" y="1001"/>
                  </a:cxn>
                  <a:cxn ang="0">
                    <a:pos x="1836" y="880"/>
                  </a:cxn>
                  <a:cxn ang="0">
                    <a:pos x="2142" y="779"/>
                  </a:cxn>
                  <a:cxn ang="0">
                    <a:pos x="2448" y="773"/>
                  </a:cxn>
                  <a:cxn ang="0">
                    <a:pos x="2754" y="921"/>
                  </a:cxn>
                  <a:cxn ang="0">
                    <a:pos x="3060" y="909"/>
                  </a:cxn>
                  <a:cxn ang="0">
                    <a:pos x="3366" y="733"/>
                  </a:cxn>
                  <a:cxn ang="0">
                    <a:pos x="3672" y="564"/>
                  </a:cxn>
                  <a:cxn ang="0">
                    <a:pos x="3978" y="542"/>
                  </a:cxn>
                  <a:cxn ang="0">
                    <a:pos x="4284" y="338"/>
                  </a:cxn>
                  <a:cxn ang="0">
                    <a:pos x="4590" y="0"/>
                  </a:cxn>
                </a:cxnLst>
                <a:rect l="0" t="0" r="r" b="b"/>
                <a:pathLst>
                  <a:path w="4590" h="1978">
                    <a:moveTo>
                      <a:pt x="0" y="1978"/>
                    </a:moveTo>
                    <a:lnTo>
                      <a:pt x="306" y="1953"/>
                    </a:lnTo>
                    <a:lnTo>
                      <a:pt x="612" y="1762"/>
                    </a:lnTo>
                    <a:lnTo>
                      <a:pt x="918" y="1288"/>
                    </a:lnTo>
                    <a:lnTo>
                      <a:pt x="1224" y="1109"/>
                    </a:lnTo>
                    <a:lnTo>
                      <a:pt x="1530" y="1001"/>
                    </a:lnTo>
                    <a:lnTo>
                      <a:pt x="1836" y="880"/>
                    </a:lnTo>
                    <a:lnTo>
                      <a:pt x="2142" y="779"/>
                    </a:lnTo>
                    <a:lnTo>
                      <a:pt x="2448" y="773"/>
                    </a:lnTo>
                    <a:lnTo>
                      <a:pt x="2754" y="921"/>
                    </a:lnTo>
                    <a:lnTo>
                      <a:pt x="3060" y="909"/>
                    </a:lnTo>
                    <a:lnTo>
                      <a:pt x="3366" y="733"/>
                    </a:lnTo>
                    <a:lnTo>
                      <a:pt x="3672" y="564"/>
                    </a:lnTo>
                    <a:lnTo>
                      <a:pt x="3978" y="542"/>
                    </a:lnTo>
                    <a:lnTo>
                      <a:pt x="4284" y="338"/>
                    </a:lnTo>
                    <a:lnTo>
                      <a:pt x="4590" y="0"/>
                    </a:lnTo>
                  </a:path>
                </a:pathLst>
              </a:custGeom>
              <a:noFill/>
              <a:ln w="2349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8" name="Freeform 48"/>
              <p:cNvSpPr>
                <a:spLocks/>
              </p:cNvSpPr>
              <p:nvPr/>
            </p:nvSpPr>
            <p:spPr bwMode="auto">
              <a:xfrm>
                <a:off x="548" y="4893"/>
                <a:ext cx="772" cy="208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770" y="208"/>
                  </a:cxn>
                  <a:cxn ang="0">
                    <a:pos x="772" y="152"/>
                  </a:cxn>
                  <a:cxn ang="0">
                    <a:pos x="2" y="0"/>
                  </a:cxn>
                  <a:cxn ang="0">
                    <a:pos x="0" y="56"/>
                  </a:cxn>
                </a:cxnLst>
                <a:rect l="0" t="0" r="r" b="b"/>
                <a:pathLst>
                  <a:path w="772" h="208">
                    <a:moveTo>
                      <a:pt x="0" y="56"/>
                    </a:moveTo>
                    <a:lnTo>
                      <a:pt x="770" y="208"/>
                    </a:lnTo>
                    <a:lnTo>
                      <a:pt x="772" y="152"/>
                    </a:lnTo>
                    <a:lnTo>
                      <a:pt x="2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9" name="Freeform 49"/>
              <p:cNvSpPr>
                <a:spLocks/>
              </p:cNvSpPr>
              <p:nvPr/>
            </p:nvSpPr>
            <p:spPr bwMode="auto">
              <a:xfrm>
                <a:off x="1262" y="4851"/>
                <a:ext cx="772" cy="250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769" y="0"/>
                  </a:cxn>
                  <a:cxn ang="0">
                    <a:pos x="772" y="56"/>
                  </a:cxn>
                  <a:cxn ang="0">
                    <a:pos x="2" y="250"/>
                  </a:cxn>
                  <a:cxn ang="0">
                    <a:pos x="0" y="194"/>
                  </a:cxn>
                </a:cxnLst>
                <a:rect l="0" t="0" r="r" b="b"/>
                <a:pathLst>
                  <a:path w="772" h="250">
                    <a:moveTo>
                      <a:pt x="0" y="194"/>
                    </a:moveTo>
                    <a:lnTo>
                      <a:pt x="769" y="0"/>
                    </a:lnTo>
                    <a:lnTo>
                      <a:pt x="772" y="56"/>
                    </a:lnTo>
                    <a:lnTo>
                      <a:pt x="2" y="250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0" name="Freeform 50"/>
              <p:cNvSpPr>
                <a:spLocks/>
              </p:cNvSpPr>
              <p:nvPr/>
            </p:nvSpPr>
            <p:spPr bwMode="auto">
              <a:xfrm>
                <a:off x="1975" y="4648"/>
                <a:ext cx="772" cy="259"/>
              </a:xfrm>
              <a:custGeom>
                <a:avLst/>
                <a:gdLst/>
                <a:ahLst/>
                <a:cxnLst>
                  <a:cxn ang="0">
                    <a:pos x="0" y="203"/>
                  </a:cxn>
                  <a:cxn ang="0">
                    <a:pos x="770" y="0"/>
                  </a:cxn>
                  <a:cxn ang="0">
                    <a:pos x="772" y="56"/>
                  </a:cxn>
                  <a:cxn ang="0">
                    <a:pos x="3" y="259"/>
                  </a:cxn>
                  <a:cxn ang="0">
                    <a:pos x="0" y="203"/>
                  </a:cxn>
                </a:cxnLst>
                <a:rect l="0" t="0" r="r" b="b"/>
                <a:pathLst>
                  <a:path w="772" h="259">
                    <a:moveTo>
                      <a:pt x="0" y="203"/>
                    </a:moveTo>
                    <a:lnTo>
                      <a:pt x="770" y="0"/>
                    </a:lnTo>
                    <a:lnTo>
                      <a:pt x="772" y="56"/>
                    </a:lnTo>
                    <a:lnTo>
                      <a:pt x="3" y="259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1" name="Freeform 51"/>
              <p:cNvSpPr>
                <a:spLocks/>
              </p:cNvSpPr>
              <p:nvPr/>
            </p:nvSpPr>
            <p:spPr bwMode="auto">
              <a:xfrm>
                <a:off x="2689" y="4588"/>
                <a:ext cx="772" cy="116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770" y="0"/>
                  </a:cxn>
                  <a:cxn ang="0">
                    <a:pos x="772" y="56"/>
                  </a:cxn>
                  <a:cxn ang="0">
                    <a:pos x="2" y="116"/>
                  </a:cxn>
                  <a:cxn ang="0">
                    <a:pos x="0" y="60"/>
                  </a:cxn>
                </a:cxnLst>
                <a:rect l="0" t="0" r="r" b="b"/>
                <a:pathLst>
                  <a:path w="772" h="116">
                    <a:moveTo>
                      <a:pt x="0" y="60"/>
                    </a:moveTo>
                    <a:lnTo>
                      <a:pt x="770" y="0"/>
                    </a:lnTo>
                    <a:lnTo>
                      <a:pt x="772" y="56"/>
                    </a:lnTo>
                    <a:lnTo>
                      <a:pt x="2" y="116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2" name="Freeform 52"/>
              <p:cNvSpPr>
                <a:spLocks/>
              </p:cNvSpPr>
              <p:nvPr/>
            </p:nvSpPr>
            <p:spPr bwMode="auto">
              <a:xfrm>
                <a:off x="3403" y="4588"/>
                <a:ext cx="772" cy="165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769" y="165"/>
                  </a:cxn>
                  <a:cxn ang="0">
                    <a:pos x="772" y="109"/>
                  </a:cxn>
                  <a:cxn ang="0">
                    <a:pos x="2" y="0"/>
                  </a:cxn>
                  <a:cxn ang="0">
                    <a:pos x="0" y="56"/>
                  </a:cxn>
                </a:cxnLst>
                <a:rect l="0" t="0" r="r" b="b"/>
                <a:pathLst>
                  <a:path w="772" h="165">
                    <a:moveTo>
                      <a:pt x="0" y="56"/>
                    </a:moveTo>
                    <a:lnTo>
                      <a:pt x="769" y="165"/>
                    </a:lnTo>
                    <a:lnTo>
                      <a:pt x="772" y="109"/>
                    </a:lnTo>
                    <a:lnTo>
                      <a:pt x="2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3" name="Freeform 53"/>
              <p:cNvSpPr>
                <a:spLocks/>
              </p:cNvSpPr>
              <p:nvPr/>
            </p:nvSpPr>
            <p:spPr bwMode="auto">
              <a:xfrm>
                <a:off x="4116" y="4413"/>
                <a:ext cx="772" cy="340"/>
              </a:xfrm>
              <a:custGeom>
                <a:avLst/>
                <a:gdLst/>
                <a:ahLst/>
                <a:cxnLst>
                  <a:cxn ang="0">
                    <a:pos x="0" y="284"/>
                  </a:cxn>
                  <a:cxn ang="0">
                    <a:pos x="770" y="0"/>
                  </a:cxn>
                  <a:cxn ang="0">
                    <a:pos x="772" y="56"/>
                  </a:cxn>
                  <a:cxn ang="0">
                    <a:pos x="3" y="340"/>
                  </a:cxn>
                  <a:cxn ang="0">
                    <a:pos x="0" y="284"/>
                  </a:cxn>
                </a:cxnLst>
                <a:rect l="0" t="0" r="r" b="b"/>
                <a:pathLst>
                  <a:path w="772" h="340">
                    <a:moveTo>
                      <a:pt x="0" y="284"/>
                    </a:moveTo>
                    <a:lnTo>
                      <a:pt x="770" y="0"/>
                    </a:lnTo>
                    <a:lnTo>
                      <a:pt x="772" y="56"/>
                    </a:lnTo>
                    <a:lnTo>
                      <a:pt x="3" y="340"/>
                    </a:lnTo>
                    <a:lnTo>
                      <a:pt x="0" y="2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4" name="Freeform 54"/>
              <p:cNvSpPr>
                <a:spLocks/>
              </p:cNvSpPr>
              <p:nvPr/>
            </p:nvSpPr>
            <p:spPr bwMode="auto">
              <a:xfrm>
                <a:off x="4830" y="4352"/>
                <a:ext cx="772" cy="117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770" y="0"/>
                  </a:cxn>
                  <a:cxn ang="0">
                    <a:pos x="772" y="56"/>
                  </a:cxn>
                  <a:cxn ang="0">
                    <a:pos x="2" y="117"/>
                  </a:cxn>
                  <a:cxn ang="0">
                    <a:pos x="0" y="61"/>
                  </a:cxn>
                </a:cxnLst>
                <a:rect l="0" t="0" r="r" b="b"/>
                <a:pathLst>
                  <a:path w="772" h="117">
                    <a:moveTo>
                      <a:pt x="0" y="61"/>
                    </a:moveTo>
                    <a:lnTo>
                      <a:pt x="770" y="0"/>
                    </a:lnTo>
                    <a:lnTo>
                      <a:pt x="772" y="56"/>
                    </a:lnTo>
                    <a:lnTo>
                      <a:pt x="2" y="117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5" name="Freeform 55"/>
              <p:cNvSpPr>
                <a:spLocks/>
              </p:cNvSpPr>
              <p:nvPr/>
            </p:nvSpPr>
            <p:spPr bwMode="auto">
              <a:xfrm>
                <a:off x="5544" y="4124"/>
                <a:ext cx="772" cy="284"/>
              </a:xfrm>
              <a:custGeom>
                <a:avLst/>
                <a:gdLst/>
                <a:ahLst/>
                <a:cxnLst>
                  <a:cxn ang="0">
                    <a:pos x="0" y="228"/>
                  </a:cxn>
                  <a:cxn ang="0">
                    <a:pos x="769" y="0"/>
                  </a:cxn>
                  <a:cxn ang="0">
                    <a:pos x="772" y="56"/>
                  </a:cxn>
                  <a:cxn ang="0">
                    <a:pos x="2" y="284"/>
                  </a:cxn>
                  <a:cxn ang="0">
                    <a:pos x="0" y="228"/>
                  </a:cxn>
                </a:cxnLst>
                <a:rect l="0" t="0" r="r" b="b"/>
                <a:pathLst>
                  <a:path w="772" h="284">
                    <a:moveTo>
                      <a:pt x="0" y="228"/>
                    </a:moveTo>
                    <a:lnTo>
                      <a:pt x="769" y="0"/>
                    </a:lnTo>
                    <a:lnTo>
                      <a:pt x="772" y="56"/>
                    </a:lnTo>
                    <a:lnTo>
                      <a:pt x="2" y="284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6" name="Freeform 56"/>
              <p:cNvSpPr>
                <a:spLocks/>
              </p:cNvSpPr>
              <p:nvPr/>
            </p:nvSpPr>
            <p:spPr bwMode="auto">
              <a:xfrm>
                <a:off x="6257" y="3468"/>
                <a:ext cx="772" cy="714"/>
              </a:xfrm>
              <a:custGeom>
                <a:avLst/>
                <a:gdLst/>
                <a:ahLst/>
                <a:cxnLst>
                  <a:cxn ang="0">
                    <a:pos x="0" y="656"/>
                  </a:cxn>
                  <a:cxn ang="0">
                    <a:pos x="770" y="0"/>
                  </a:cxn>
                  <a:cxn ang="0">
                    <a:pos x="772" y="59"/>
                  </a:cxn>
                  <a:cxn ang="0">
                    <a:pos x="3" y="714"/>
                  </a:cxn>
                  <a:cxn ang="0">
                    <a:pos x="0" y="656"/>
                  </a:cxn>
                </a:cxnLst>
                <a:rect l="0" t="0" r="r" b="b"/>
                <a:pathLst>
                  <a:path w="772" h="714">
                    <a:moveTo>
                      <a:pt x="0" y="656"/>
                    </a:moveTo>
                    <a:lnTo>
                      <a:pt x="770" y="0"/>
                    </a:lnTo>
                    <a:lnTo>
                      <a:pt x="772" y="59"/>
                    </a:lnTo>
                    <a:lnTo>
                      <a:pt x="3" y="714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7" name="Freeform 57"/>
              <p:cNvSpPr>
                <a:spLocks/>
              </p:cNvSpPr>
              <p:nvPr/>
            </p:nvSpPr>
            <p:spPr bwMode="auto">
              <a:xfrm>
                <a:off x="6973" y="967"/>
                <a:ext cx="770" cy="2557"/>
              </a:xfrm>
              <a:custGeom>
                <a:avLst/>
                <a:gdLst/>
                <a:ahLst/>
                <a:cxnLst>
                  <a:cxn ang="0">
                    <a:pos x="0" y="2555"/>
                  </a:cxn>
                  <a:cxn ang="0">
                    <a:pos x="714" y="0"/>
                  </a:cxn>
                  <a:cxn ang="0">
                    <a:pos x="770" y="2"/>
                  </a:cxn>
                  <a:cxn ang="0">
                    <a:pos x="56" y="2557"/>
                  </a:cxn>
                  <a:cxn ang="0">
                    <a:pos x="0" y="2555"/>
                  </a:cxn>
                </a:cxnLst>
                <a:rect l="0" t="0" r="r" b="b"/>
                <a:pathLst>
                  <a:path w="770" h="2557">
                    <a:moveTo>
                      <a:pt x="0" y="2555"/>
                    </a:moveTo>
                    <a:lnTo>
                      <a:pt x="714" y="0"/>
                    </a:lnTo>
                    <a:lnTo>
                      <a:pt x="770" y="2"/>
                    </a:lnTo>
                    <a:lnTo>
                      <a:pt x="56" y="2557"/>
                    </a:lnTo>
                    <a:lnTo>
                      <a:pt x="0" y="25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8" name="Freeform 58"/>
              <p:cNvSpPr>
                <a:spLocks/>
              </p:cNvSpPr>
              <p:nvPr/>
            </p:nvSpPr>
            <p:spPr bwMode="auto">
              <a:xfrm>
                <a:off x="7687" y="967"/>
                <a:ext cx="770" cy="26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14" y="2609"/>
                  </a:cxn>
                  <a:cxn ang="0">
                    <a:pos x="770" y="2611"/>
                  </a:cxn>
                  <a:cxn ang="0">
                    <a:pos x="56" y="2"/>
                  </a:cxn>
                  <a:cxn ang="0">
                    <a:pos x="0" y="0"/>
                  </a:cxn>
                </a:cxnLst>
                <a:rect l="0" t="0" r="r" b="b"/>
                <a:pathLst>
                  <a:path w="770" h="2611">
                    <a:moveTo>
                      <a:pt x="0" y="0"/>
                    </a:moveTo>
                    <a:lnTo>
                      <a:pt x="714" y="2609"/>
                    </a:lnTo>
                    <a:lnTo>
                      <a:pt x="770" y="2611"/>
                    </a:lnTo>
                    <a:lnTo>
                      <a:pt x="5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9" name="Freeform 59"/>
              <p:cNvSpPr>
                <a:spLocks/>
              </p:cNvSpPr>
              <p:nvPr/>
            </p:nvSpPr>
            <p:spPr bwMode="auto">
              <a:xfrm>
                <a:off x="8401" y="3517"/>
                <a:ext cx="771" cy="100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13" y="1003"/>
                  </a:cxn>
                  <a:cxn ang="0">
                    <a:pos x="771" y="1005"/>
                  </a:cxn>
                  <a:cxn ang="0">
                    <a:pos x="58" y="3"/>
                  </a:cxn>
                  <a:cxn ang="0">
                    <a:pos x="0" y="0"/>
                  </a:cxn>
                </a:cxnLst>
                <a:rect l="0" t="0" r="r" b="b"/>
                <a:pathLst>
                  <a:path w="771" h="1005">
                    <a:moveTo>
                      <a:pt x="0" y="0"/>
                    </a:moveTo>
                    <a:lnTo>
                      <a:pt x="713" y="1003"/>
                    </a:lnTo>
                    <a:lnTo>
                      <a:pt x="771" y="1005"/>
                    </a:lnTo>
                    <a:lnTo>
                      <a:pt x="5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0" name="Freeform 60"/>
              <p:cNvSpPr>
                <a:spLocks/>
              </p:cNvSpPr>
              <p:nvPr/>
            </p:nvSpPr>
            <p:spPr bwMode="auto">
              <a:xfrm>
                <a:off x="9112" y="4201"/>
                <a:ext cx="772" cy="319"/>
              </a:xfrm>
              <a:custGeom>
                <a:avLst/>
                <a:gdLst/>
                <a:ahLst/>
                <a:cxnLst>
                  <a:cxn ang="0">
                    <a:pos x="0" y="263"/>
                  </a:cxn>
                  <a:cxn ang="0">
                    <a:pos x="769" y="0"/>
                  </a:cxn>
                  <a:cxn ang="0">
                    <a:pos x="772" y="56"/>
                  </a:cxn>
                  <a:cxn ang="0">
                    <a:pos x="2" y="319"/>
                  </a:cxn>
                  <a:cxn ang="0">
                    <a:pos x="0" y="263"/>
                  </a:cxn>
                </a:cxnLst>
                <a:rect l="0" t="0" r="r" b="b"/>
                <a:pathLst>
                  <a:path w="772" h="319">
                    <a:moveTo>
                      <a:pt x="0" y="263"/>
                    </a:moveTo>
                    <a:lnTo>
                      <a:pt x="769" y="0"/>
                    </a:lnTo>
                    <a:lnTo>
                      <a:pt x="772" y="56"/>
                    </a:lnTo>
                    <a:lnTo>
                      <a:pt x="2" y="319"/>
                    </a:lnTo>
                    <a:lnTo>
                      <a:pt x="0" y="2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1" name="Freeform 61"/>
              <p:cNvSpPr>
                <a:spLocks/>
              </p:cNvSpPr>
              <p:nvPr/>
            </p:nvSpPr>
            <p:spPr bwMode="auto">
              <a:xfrm>
                <a:off x="9828" y="2830"/>
                <a:ext cx="769" cy="1429"/>
              </a:xfrm>
              <a:custGeom>
                <a:avLst/>
                <a:gdLst/>
                <a:ahLst/>
                <a:cxnLst>
                  <a:cxn ang="0">
                    <a:pos x="0" y="1427"/>
                  </a:cxn>
                  <a:cxn ang="0">
                    <a:pos x="713" y="0"/>
                  </a:cxn>
                  <a:cxn ang="0">
                    <a:pos x="769" y="2"/>
                  </a:cxn>
                  <a:cxn ang="0">
                    <a:pos x="56" y="1429"/>
                  </a:cxn>
                  <a:cxn ang="0">
                    <a:pos x="0" y="1427"/>
                  </a:cxn>
                </a:cxnLst>
                <a:rect l="0" t="0" r="r" b="b"/>
                <a:pathLst>
                  <a:path w="769" h="1429">
                    <a:moveTo>
                      <a:pt x="0" y="1427"/>
                    </a:moveTo>
                    <a:lnTo>
                      <a:pt x="713" y="0"/>
                    </a:lnTo>
                    <a:lnTo>
                      <a:pt x="769" y="2"/>
                    </a:lnTo>
                    <a:lnTo>
                      <a:pt x="56" y="1429"/>
                    </a:lnTo>
                    <a:lnTo>
                      <a:pt x="0" y="14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2" name="Freeform 62"/>
              <p:cNvSpPr>
                <a:spLocks/>
              </p:cNvSpPr>
              <p:nvPr/>
            </p:nvSpPr>
            <p:spPr bwMode="auto">
              <a:xfrm>
                <a:off x="10539" y="2711"/>
                <a:ext cx="772" cy="179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770" y="0"/>
                  </a:cxn>
                  <a:cxn ang="0">
                    <a:pos x="772" y="56"/>
                  </a:cxn>
                  <a:cxn ang="0">
                    <a:pos x="2" y="179"/>
                  </a:cxn>
                  <a:cxn ang="0">
                    <a:pos x="0" y="123"/>
                  </a:cxn>
                </a:cxnLst>
                <a:rect l="0" t="0" r="r" b="b"/>
                <a:pathLst>
                  <a:path w="772" h="179">
                    <a:moveTo>
                      <a:pt x="0" y="123"/>
                    </a:moveTo>
                    <a:lnTo>
                      <a:pt x="770" y="0"/>
                    </a:lnTo>
                    <a:lnTo>
                      <a:pt x="772" y="56"/>
                    </a:lnTo>
                    <a:lnTo>
                      <a:pt x="2" y="179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3" name="Freeform 63"/>
              <p:cNvSpPr>
                <a:spLocks/>
              </p:cNvSpPr>
              <p:nvPr/>
            </p:nvSpPr>
            <p:spPr bwMode="auto">
              <a:xfrm>
                <a:off x="557" y="4749"/>
                <a:ext cx="754" cy="83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751" y="83"/>
                  </a:cxn>
                  <a:cxn ang="0">
                    <a:pos x="754" y="46"/>
                  </a:cxn>
                  <a:cxn ang="0">
                    <a:pos x="3" y="0"/>
                  </a:cxn>
                  <a:cxn ang="0">
                    <a:pos x="0" y="37"/>
                  </a:cxn>
                </a:cxnLst>
                <a:rect l="0" t="0" r="r" b="b"/>
                <a:pathLst>
                  <a:path w="754" h="83">
                    <a:moveTo>
                      <a:pt x="0" y="37"/>
                    </a:moveTo>
                    <a:lnTo>
                      <a:pt x="751" y="83"/>
                    </a:lnTo>
                    <a:lnTo>
                      <a:pt x="754" y="46"/>
                    </a:lnTo>
                    <a:lnTo>
                      <a:pt x="3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4" name="Freeform 64"/>
              <p:cNvSpPr>
                <a:spLocks/>
              </p:cNvSpPr>
              <p:nvPr/>
            </p:nvSpPr>
            <p:spPr bwMode="auto">
              <a:xfrm>
                <a:off x="1271" y="4795"/>
                <a:ext cx="753" cy="217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751" y="217"/>
                  </a:cxn>
                  <a:cxn ang="0">
                    <a:pos x="753" y="180"/>
                  </a:cxn>
                  <a:cxn ang="0">
                    <a:pos x="2" y="0"/>
                  </a:cxn>
                  <a:cxn ang="0">
                    <a:pos x="0" y="37"/>
                  </a:cxn>
                </a:cxnLst>
                <a:rect l="0" t="0" r="r" b="b"/>
                <a:pathLst>
                  <a:path w="753" h="217">
                    <a:moveTo>
                      <a:pt x="0" y="37"/>
                    </a:moveTo>
                    <a:lnTo>
                      <a:pt x="751" y="217"/>
                    </a:lnTo>
                    <a:lnTo>
                      <a:pt x="753" y="180"/>
                    </a:lnTo>
                    <a:lnTo>
                      <a:pt x="2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5" name="Freeform 65"/>
              <p:cNvSpPr>
                <a:spLocks/>
              </p:cNvSpPr>
              <p:nvPr/>
            </p:nvSpPr>
            <p:spPr bwMode="auto">
              <a:xfrm>
                <a:off x="1985" y="4809"/>
                <a:ext cx="753" cy="203"/>
              </a:xfrm>
              <a:custGeom>
                <a:avLst/>
                <a:gdLst/>
                <a:ahLst/>
                <a:cxnLst>
                  <a:cxn ang="0">
                    <a:pos x="0" y="166"/>
                  </a:cxn>
                  <a:cxn ang="0">
                    <a:pos x="751" y="0"/>
                  </a:cxn>
                  <a:cxn ang="0">
                    <a:pos x="753" y="37"/>
                  </a:cxn>
                  <a:cxn ang="0">
                    <a:pos x="2" y="203"/>
                  </a:cxn>
                  <a:cxn ang="0">
                    <a:pos x="0" y="166"/>
                  </a:cxn>
                </a:cxnLst>
                <a:rect l="0" t="0" r="r" b="b"/>
                <a:pathLst>
                  <a:path w="753" h="203">
                    <a:moveTo>
                      <a:pt x="0" y="166"/>
                    </a:moveTo>
                    <a:lnTo>
                      <a:pt x="751" y="0"/>
                    </a:lnTo>
                    <a:lnTo>
                      <a:pt x="753" y="37"/>
                    </a:lnTo>
                    <a:lnTo>
                      <a:pt x="2" y="203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6" name="Freeform 66"/>
              <p:cNvSpPr>
                <a:spLocks/>
              </p:cNvSpPr>
              <p:nvPr/>
            </p:nvSpPr>
            <p:spPr bwMode="auto">
              <a:xfrm>
                <a:off x="2698" y="4550"/>
                <a:ext cx="754" cy="296"/>
              </a:xfrm>
              <a:custGeom>
                <a:avLst/>
                <a:gdLst/>
                <a:ahLst/>
                <a:cxnLst>
                  <a:cxn ang="0">
                    <a:pos x="0" y="259"/>
                  </a:cxn>
                  <a:cxn ang="0">
                    <a:pos x="751" y="0"/>
                  </a:cxn>
                  <a:cxn ang="0">
                    <a:pos x="754" y="38"/>
                  </a:cxn>
                  <a:cxn ang="0">
                    <a:pos x="3" y="296"/>
                  </a:cxn>
                  <a:cxn ang="0">
                    <a:pos x="0" y="259"/>
                  </a:cxn>
                </a:cxnLst>
                <a:rect l="0" t="0" r="r" b="b"/>
                <a:pathLst>
                  <a:path w="754" h="296">
                    <a:moveTo>
                      <a:pt x="0" y="259"/>
                    </a:moveTo>
                    <a:lnTo>
                      <a:pt x="751" y="0"/>
                    </a:lnTo>
                    <a:lnTo>
                      <a:pt x="754" y="38"/>
                    </a:lnTo>
                    <a:lnTo>
                      <a:pt x="3" y="296"/>
                    </a:lnTo>
                    <a:lnTo>
                      <a:pt x="0" y="2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7" name="Freeform 67"/>
              <p:cNvSpPr>
                <a:spLocks/>
              </p:cNvSpPr>
              <p:nvPr/>
            </p:nvSpPr>
            <p:spPr bwMode="auto">
              <a:xfrm>
                <a:off x="3412" y="4345"/>
                <a:ext cx="753" cy="243"/>
              </a:xfrm>
              <a:custGeom>
                <a:avLst/>
                <a:gdLst/>
                <a:ahLst/>
                <a:cxnLst>
                  <a:cxn ang="0">
                    <a:pos x="0" y="205"/>
                  </a:cxn>
                  <a:cxn ang="0">
                    <a:pos x="751" y="0"/>
                  </a:cxn>
                  <a:cxn ang="0">
                    <a:pos x="753" y="37"/>
                  </a:cxn>
                  <a:cxn ang="0">
                    <a:pos x="2" y="243"/>
                  </a:cxn>
                  <a:cxn ang="0">
                    <a:pos x="0" y="205"/>
                  </a:cxn>
                </a:cxnLst>
                <a:rect l="0" t="0" r="r" b="b"/>
                <a:pathLst>
                  <a:path w="753" h="243">
                    <a:moveTo>
                      <a:pt x="0" y="205"/>
                    </a:moveTo>
                    <a:lnTo>
                      <a:pt x="751" y="0"/>
                    </a:lnTo>
                    <a:lnTo>
                      <a:pt x="753" y="37"/>
                    </a:lnTo>
                    <a:lnTo>
                      <a:pt x="2" y="243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8" name="Freeform 68"/>
              <p:cNvSpPr>
                <a:spLocks/>
              </p:cNvSpPr>
              <p:nvPr/>
            </p:nvSpPr>
            <p:spPr bwMode="auto">
              <a:xfrm>
                <a:off x="4126" y="4345"/>
                <a:ext cx="753" cy="180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751" y="180"/>
                  </a:cxn>
                  <a:cxn ang="0">
                    <a:pos x="753" y="142"/>
                  </a:cxn>
                  <a:cxn ang="0">
                    <a:pos x="2" y="0"/>
                  </a:cxn>
                  <a:cxn ang="0">
                    <a:pos x="0" y="37"/>
                  </a:cxn>
                </a:cxnLst>
                <a:rect l="0" t="0" r="r" b="b"/>
                <a:pathLst>
                  <a:path w="753" h="180">
                    <a:moveTo>
                      <a:pt x="0" y="37"/>
                    </a:moveTo>
                    <a:lnTo>
                      <a:pt x="751" y="180"/>
                    </a:lnTo>
                    <a:lnTo>
                      <a:pt x="753" y="142"/>
                    </a:lnTo>
                    <a:lnTo>
                      <a:pt x="2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9" name="Freeform 69"/>
              <p:cNvSpPr>
                <a:spLocks/>
              </p:cNvSpPr>
              <p:nvPr/>
            </p:nvSpPr>
            <p:spPr bwMode="auto">
              <a:xfrm>
                <a:off x="4839" y="4212"/>
                <a:ext cx="754" cy="313"/>
              </a:xfrm>
              <a:custGeom>
                <a:avLst/>
                <a:gdLst/>
                <a:ahLst/>
                <a:cxnLst>
                  <a:cxn ang="0">
                    <a:pos x="0" y="275"/>
                  </a:cxn>
                  <a:cxn ang="0">
                    <a:pos x="751" y="0"/>
                  </a:cxn>
                  <a:cxn ang="0">
                    <a:pos x="754" y="38"/>
                  </a:cxn>
                  <a:cxn ang="0">
                    <a:pos x="3" y="313"/>
                  </a:cxn>
                  <a:cxn ang="0">
                    <a:pos x="0" y="275"/>
                  </a:cxn>
                </a:cxnLst>
                <a:rect l="0" t="0" r="r" b="b"/>
                <a:pathLst>
                  <a:path w="754" h="313">
                    <a:moveTo>
                      <a:pt x="0" y="275"/>
                    </a:moveTo>
                    <a:lnTo>
                      <a:pt x="751" y="0"/>
                    </a:lnTo>
                    <a:lnTo>
                      <a:pt x="754" y="38"/>
                    </a:lnTo>
                    <a:lnTo>
                      <a:pt x="3" y="313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0" name="Freeform 70"/>
              <p:cNvSpPr>
                <a:spLocks/>
              </p:cNvSpPr>
              <p:nvPr/>
            </p:nvSpPr>
            <p:spPr bwMode="auto">
              <a:xfrm>
                <a:off x="5553" y="4212"/>
                <a:ext cx="753" cy="450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751" y="450"/>
                  </a:cxn>
                  <a:cxn ang="0">
                    <a:pos x="753" y="411"/>
                  </a:cxn>
                  <a:cxn ang="0">
                    <a:pos x="2" y="0"/>
                  </a:cxn>
                  <a:cxn ang="0">
                    <a:pos x="0" y="40"/>
                  </a:cxn>
                </a:cxnLst>
                <a:rect l="0" t="0" r="r" b="b"/>
                <a:pathLst>
                  <a:path w="753" h="450">
                    <a:moveTo>
                      <a:pt x="0" y="40"/>
                    </a:moveTo>
                    <a:lnTo>
                      <a:pt x="751" y="450"/>
                    </a:lnTo>
                    <a:lnTo>
                      <a:pt x="753" y="411"/>
                    </a:lnTo>
                    <a:lnTo>
                      <a:pt x="2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1" name="Freeform 71"/>
              <p:cNvSpPr>
                <a:spLocks/>
              </p:cNvSpPr>
              <p:nvPr/>
            </p:nvSpPr>
            <p:spPr bwMode="auto">
              <a:xfrm>
                <a:off x="6267" y="4009"/>
                <a:ext cx="753" cy="653"/>
              </a:xfrm>
              <a:custGeom>
                <a:avLst/>
                <a:gdLst/>
                <a:ahLst/>
                <a:cxnLst>
                  <a:cxn ang="0">
                    <a:pos x="0" y="614"/>
                  </a:cxn>
                  <a:cxn ang="0">
                    <a:pos x="751" y="0"/>
                  </a:cxn>
                  <a:cxn ang="0">
                    <a:pos x="753" y="40"/>
                  </a:cxn>
                  <a:cxn ang="0">
                    <a:pos x="2" y="653"/>
                  </a:cxn>
                  <a:cxn ang="0">
                    <a:pos x="0" y="614"/>
                  </a:cxn>
                </a:cxnLst>
                <a:rect l="0" t="0" r="r" b="b"/>
                <a:pathLst>
                  <a:path w="753" h="653">
                    <a:moveTo>
                      <a:pt x="0" y="614"/>
                    </a:moveTo>
                    <a:lnTo>
                      <a:pt x="751" y="0"/>
                    </a:lnTo>
                    <a:lnTo>
                      <a:pt x="753" y="40"/>
                    </a:lnTo>
                    <a:lnTo>
                      <a:pt x="2" y="653"/>
                    </a:lnTo>
                    <a:lnTo>
                      <a:pt x="0" y="6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2" name="Freeform 72"/>
              <p:cNvSpPr>
                <a:spLocks/>
              </p:cNvSpPr>
              <p:nvPr/>
            </p:nvSpPr>
            <p:spPr bwMode="auto">
              <a:xfrm>
                <a:off x="6980" y="4009"/>
                <a:ext cx="754" cy="47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751" y="47"/>
                  </a:cxn>
                  <a:cxn ang="0">
                    <a:pos x="754" y="10"/>
                  </a:cxn>
                  <a:cxn ang="0">
                    <a:pos x="3" y="0"/>
                  </a:cxn>
                  <a:cxn ang="0">
                    <a:pos x="0" y="38"/>
                  </a:cxn>
                </a:cxnLst>
                <a:rect l="0" t="0" r="r" b="b"/>
                <a:pathLst>
                  <a:path w="754" h="47">
                    <a:moveTo>
                      <a:pt x="0" y="38"/>
                    </a:moveTo>
                    <a:lnTo>
                      <a:pt x="751" y="47"/>
                    </a:lnTo>
                    <a:lnTo>
                      <a:pt x="754" y="10"/>
                    </a:lnTo>
                    <a:lnTo>
                      <a:pt x="3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3" name="Freeform 73"/>
              <p:cNvSpPr>
                <a:spLocks/>
              </p:cNvSpPr>
              <p:nvPr/>
            </p:nvSpPr>
            <p:spPr bwMode="auto">
              <a:xfrm>
                <a:off x="7694" y="4019"/>
                <a:ext cx="753" cy="196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751" y="196"/>
                  </a:cxn>
                  <a:cxn ang="0">
                    <a:pos x="753" y="158"/>
                  </a:cxn>
                  <a:cxn ang="0">
                    <a:pos x="2" y="0"/>
                  </a:cxn>
                  <a:cxn ang="0">
                    <a:pos x="0" y="37"/>
                  </a:cxn>
                </a:cxnLst>
                <a:rect l="0" t="0" r="r" b="b"/>
                <a:pathLst>
                  <a:path w="753" h="196">
                    <a:moveTo>
                      <a:pt x="0" y="37"/>
                    </a:moveTo>
                    <a:lnTo>
                      <a:pt x="751" y="196"/>
                    </a:lnTo>
                    <a:lnTo>
                      <a:pt x="753" y="158"/>
                    </a:lnTo>
                    <a:lnTo>
                      <a:pt x="2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4" name="Freeform 74"/>
              <p:cNvSpPr>
                <a:spLocks/>
              </p:cNvSpPr>
              <p:nvPr/>
            </p:nvSpPr>
            <p:spPr bwMode="auto">
              <a:xfrm>
                <a:off x="8408" y="4177"/>
                <a:ext cx="753" cy="492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750" y="492"/>
                  </a:cxn>
                  <a:cxn ang="0">
                    <a:pos x="753" y="453"/>
                  </a:cxn>
                  <a:cxn ang="0">
                    <a:pos x="2" y="0"/>
                  </a:cxn>
                  <a:cxn ang="0">
                    <a:pos x="0" y="40"/>
                  </a:cxn>
                </a:cxnLst>
                <a:rect l="0" t="0" r="r" b="b"/>
                <a:pathLst>
                  <a:path w="753" h="492">
                    <a:moveTo>
                      <a:pt x="0" y="40"/>
                    </a:moveTo>
                    <a:lnTo>
                      <a:pt x="750" y="492"/>
                    </a:lnTo>
                    <a:lnTo>
                      <a:pt x="753" y="453"/>
                    </a:lnTo>
                    <a:lnTo>
                      <a:pt x="2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5" name="Freeform 75"/>
              <p:cNvSpPr>
                <a:spLocks/>
              </p:cNvSpPr>
              <p:nvPr/>
            </p:nvSpPr>
            <p:spPr bwMode="auto">
              <a:xfrm>
                <a:off x="9121" y="4427"/>
                <a:ext cx="753" cy="240"/>
              </a:xfrm>
              <a:custGeom>
                <a:avLst/>
                <a:gdLst/>
                <a:ahLst/>
                <a:cxnLst>
                  <a:cxn ang="0">
                    <a:pos x="0" y="203"/>
                  </a:cxn>
                  <a:cxn ang="0">
                    <a:pos x="751" y="0"/>
                  </a:cxn>
                  <a:cxn ang="0">
                    <a:pos x="753" y="37"/>
                  </a:cxn>
                  <a:cxn ang="0">
                    <a:pos x="3" y="240"/>
                  </a:cxn>
                  <a:cxn ang="0">
                    <a:pos x="0" y="203"/>
                  </a:cxn>
                </a:cxnLst>
                <a:rect l="0" t="0" r="r" b="b"/>
                <a:pathLst>
                  <a:path w="753" h="240">
                    <a:moveTo>
                      <a:pt x="0" y="203"/>
                    </a:moveTo>
                    <a:lnTo>
                      <a:pt x="751" y="0"/>
                    </a:lnTo>
                    <a:lnTo>
                      <a:pt x="753" y="37"/>
                    </a:lnTo>
                    <a:lnTo>
                      <a:pt x="3" y="240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6" name="Freeform 76"/>
              <p:cNvSpPr>
                <a:spLocks/>
              </p:cNvSpPr>
              <p:nvPr/>
            </p:nvSpPr>
            <p:spPr bwMode="auto">
              <a:xfrm>
                <a:off x="9835" y="4131"/>
                <a:ext cx="753" cy="333"/>
              </a:xfrm>
              <a:custGeom>
                <a:avLst/>
                <a:gdLst/>
                <a:ahLst/>
                <a:cxnLst>
                  <a:cxn ang="0">
                    <a:pos x="0" y="296"/>
                  </a:cxn>
                  <a:cxn ang="0">
                    <a:pos x="751" y="0"/>
                  </a:cxn>
                  <a:cxn ang="0">
                    <a:pos x="753" y="37"/>
                  </a:cxn>
                  <a:cxn ang="0">
                    <a:pos x="2" y="333"/>
                  </a:cxn>
                  <a:cxn ang="0">
                    <a:pos x="0" y="296"/>
                  </a:cxn>
                </a:cxnLst>
                <a:rect l="0" t="0" r="r" b="b"/>
                <a:pathLst>
                  <a:path w="753" h="333">
                    <a:moveTo>
                      <a:pt x="0" y="296"/>
                    </a:moveTo>
                    <a:lnTo>
                      <a:pt x="751" y="0"/>
                    </a:lnTo>
                    <a:lnTo>
                      <a:pt x="753" y="37"/>
                    </a:lnTo>
                    <a:lnTo>
                      <a:pt x="2" y="333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7" name="Freeform 77"/>
              <p:cNvSpPr>
                <a:spLocks/>
              </p:cNvSpPr>
              <p:nvPr/>
            </p:nvSpPr>
            <p:spPr bwMode="auto">
              <a:xfrm>
                <a:off x="10548" y="3779"/>
                <a:ext cx="754" cy="389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751" y="0"/>
                  </a:cxn>
                  <a:cxn ang="0">
                    <a:pos x="754" y="37"/>
                  </a:cxn>
                  <a:cxn ang="0">
                    <a:pos x="3" y="389"/>
                  </a:cxn>
                  <a:cxn ang="0">
                    <a:pos x="0" y="352"/>
                  </a:cxn>
                </a:cxnLst>
                <a:rect l="0" t="0" r="r" b="b"/>
                <a:pathLst>
                  <a:path w="754" h="389">
                    <a:moveTo>
                      <a:pt x="0" y="352"/>
                    </a:moveTo>
                    <a:lnTo>
                      <a:pt x="751" y="0"/>
                    </a:lnTo>
                    <a:lnTo>
                      <a:pt x="754" y="37"/>
                    </a:lnTo>
                    <a:lnTo>
                      <a:pt x="3" y="389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8" name="Freeform 78"/>
              <p:cNvSpPr>
                <a:spLocks/>
              </p:cNvSpPr>
              <p:nvPr/>
            </p:nvSpPr>
            <p:spPr bwMode="auto">
              <a:xfrm>
                <a:off x="576" y="4912"/>
                <a:ext cx="264" cy="72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259" y="0"/>
                  </a:cxn>
                  <a:cxn ang="0">
                    <a:pos x="264" y="37"/>
                  </a:cxn>
                  <a:cxn ang="0">
                    <a:pos x="5" y="72"/>
                  </a:cxn>
                  <a:cxn ang="0">
                    <a:pos x="0" y="35"/>
                  </a:cxn>
                </a:cxnLst>
                <a:rect l="0" t="0" r="r" b="b"/>
                <a:pathLst>
                  <a:path w="264" h="72">
                    <a:moveTo>
                      <a:pt x="0" y="35"/>
                    </a:moveTo>
                    <a:lnTo>
                      <a:pt x="259" y="0"/>
                    </a:lnTo>
                    <a:lnTo>
                      <a:pt x="264" y="37"/>
                    </a:lnTo>
                    <a:lnTo>
                      <a:pt x="5" y="72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9" name="Freeform 79"/>
              <p:cNvSpPr>
                <a:spLocks/>
              </p:cNvSpPr>
              <p:nvPr/>
            </p:nvSpPr>
            <p:spPr bwMode="auto">
              <a:xfrm>
                <a:off x="984" y="4858"/>
                <a:ext cx="264" cy="72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259" y="0"/>
                  </a:cxn>
                  <a:cxn ang="0">
                    <a:pos x="264" y="37"/>
                  </a:cxn>
                  <a:cxn ang="0">
                    <a:pos x="5" y="72"/>
                  </a:cxn>
                  <a:cxn ang="0">
                    <a:pos x="0" y="35"/>
                  </a:cxn>
                </a:cxnLst>
                <a:rect l="0" t="0" r="r" b="b"/>
                <a:pathLst>
                  <a:path w="264" h="72">
                    <a:moveTo>
                      <a:pt x="0" y="35"/>
                    </a:moveTo>
                    <a:lnTo>
                      <a:pt x="259" y="0"/>
                    </a:lnTo>
                    <a:lnTo>
                      <a:pt x="264" y="37"/>
                    </a:lnTo>
                    <a:lnTo>
                      <a:pt x="5" y="72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0" name="Freeform 80"/>
              <p:cNvSpPr>
                <a:spLocks/>
              </p:cNvSpPr>
              <p:nvPr/>
            </p:nvSpPr>
            <p:spPr bwMode="auto">
              <a:xfrm>
                <a:off x="1392" y="4814"/>
                <a:ext cx="264" cy="65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59" y="0"/>
                  </a:cxn>
                  <a:cxn ang="0">
                    <a:pos x="264" y="37"/>
                  </a:cxn>
                  <a:cxn ang="0">
                    <a:pos x="5" y="65"/>
                  </a:cxn>
                  <a:cxn ang="0">
                    <a:pos x="0" y="28"/>
                  </a:cxn>
                </a:cxnLst>
                <a:rect l="0" t="0" r="r" b="b"/>
                <a:pathLst>
                  <a:path w="264" h="65">
                    <a:moveTo>
                      <a:pt x="0" y="28"/>
                    </a:moveTo>
                    <a:lnTo>
                      <a:pt x="259" y="0"/>
                    </a:lnTo>
                    <a:lnTo>
                      <a:pt x="264" y="37"/>
                    </a:lnTo>
                    <a:lnTo>
                      <a:pt x="5" y="65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1" name="Freeform 81"/>
              <p:cNvSpPr>
                <a:spLocks/>
              </p:cNvSpPr>
              <p:nvPr/>
            </p:nvSpPr>
            <p:spPr bwMode="auto">
              <a:xfrm>
                <a:off x="1800" y="4779"/>
                <a:ext cx="208" cy="58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203" y="0"/>
                  </a:cxn>
                  <a:cxn ang="0">
                    <a:pos x="208" y="37"/>
                  </a:cxn>
                  <a:cxn ang="0">
                    <a:pos x="5" y="58"/>
                  </a:cxn>
                  <a:cxn ang="0">
                    <a:pos x="0" y="21"/>
                  </a:cxn>
                </a:cxnLst>
                <a:rect l="0" t="0" r="r" b="b"/>
                <a:pathLst>
                  <a:path w="208" h="58">
                    <a:moveTo>
                      <a:pt x="0" y="21"/>
                    </a:moveTo>
                    <a:lnTo>
                      <a:pt x="203" y="0"/>
                    </a:lnTo>
                    <a:lnTo>
                      <a:pt x="208" y="37"/>
                    </a:lnTo>
                    <a:lnTo>
                      <a:pt x="5" y="58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2" name="Freeform 82"/>
              <p:cNvSpPr>
                <a:spLocks/>
              </p:cNvSpPr>
              <p:nvPr/>
            </p:nvSpPr>
            <p:spPr bwMode="auto">
              <a:xfrm>
                <a:off x="2003" y="4777"/>
                <a:ext cx="61" cy="3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59" y="0"/>
                  </a:cxn>
                  <a:cxn ang="0">
                    <a:pos x="61" y="37"/>
                  </a:cxn>
                  <a:cxn ang="0">
                    <a:pos x="3" y="39"/>
                  </a:cxn>
                  <a:cxn ang="0">
                    <a:pos x="0" y="2"/>
                  </a:cxn>
                </a:cxnLst>
                <a:rect l="0" t="0" r="r" b="b"/>
                <a:pathLst>
                  <a:path w="61" h="39">
                    <a:moveTo>
                      <a:pt x="0" y="2"/>
                    </a:moveTo>
                    <a:lnTo>
                      <a:pt x="59" y="0"/>
                    </a:lnTo>
                    <a:lnTo>
                      <a:pt x="61" y="37"/>
                    </a:lnTo>
                    <a:lnTo>
                      <a:pt x="3" y="3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3" name="Freeform 83"/>
              <p:cNvSpPr>
                <a:spLocks/>
              </p:cNvSpPr>
              <p:nvPr/>
            </p:nvSpPr>
            <p:spPr bwMode="auto">
              <a:xfrm>
                <a:off x="2211" y="4751"/>
                <a:ext cx="263" cy="53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61" y="0"/>
                  </a:cxn>
                  <a:cxn ang="0">
                    <a:pos x="263" y="37"/>
                  </a:cxn>
                  <a:cxn ang="0">
                    <a:pos x="2" y="53"/>
                  </a:cxn>
                  <a:cxn ang="0">
                    <a:pos x="0" y="16"/>
                  </a:cxn>
                </a:cxnLst>
                <a:rect l="0" t="0" r="r" b="b"/>
                <a:pathLst>
                  <a:path w="263" h="53">
                    <a:moveTo>
                      <a:pt x="0" y="16"/>
                    </a:moveTo>
                    <a:lnTo>
                      <a:pt x="261" y="0"/>
                    </a:lnTo>
                    <a:lnTo>
                      <a:pt x="263" y="37"/>
                    </a:lnTo>
                    <a:lnTo>
                      <a:pt x="2" y="53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4" name="Freeform 84"/>
              <p:cNvSpPr>
                <a:spLocks/>
              </p:cNvSpPr>
              <p:nvPr/>
            </p:nvSpPr>
            <p:spPr bwMode="auto">
              <a:xfrm>
                <a:off x="2621" y="4737"/>
                <a:ext cx="98" cy="4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96" y="0"/>
                  </a:cxn>
                  <a:cxn ang="0">
                    <a:pos x="98" y="37"/>
                  </a:cxn>
                  <a:cxn ang="0">
                    <a:pos x="3" y="42"/>
                  </a:cxn>
                  <a:cxn ang="0">
                    <a:pos x="0" y="5"/>
                  </a:cxn>
                </a:cxnLst>
                <a:rect l="0" t="0" r="r" b="b"/>
                <a:pathLst>
                  <a:path w="98" h="42">
                    <a:moveTo>
                      <a:pt x="0" y="5"/>
                    </a:moveTo>
                    <a:lnTo>
                      <a:pt x="96" y="0"/>
                    </a:lnTo>
                    <a:lnTo>
                      <a:pt x="98" y="37"/>
                    </a:lnTo>
                    <a:lnTo>
                      <a:pt x="3" y="4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5" name="Freeform 85"/>
              <p:cNvSpPr>
                <a:spLocks/>
              </p:cNvSpPr>
              <p:nvPr/>
            </p:nvSpPr>
            <p:spPr bwMode="auto">
              <a:xfrm>
                <a:off x="2717" y="4737"/>
                <a:ext cx="170" cy="5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70" y="19"/>
                  </a:cxn>
                  <a:cxn ang="0">
                    <a:pos x="166" y="56"/>
                  </a:cxn>
                  <a:cxn ang="0">
                    <a:pos x="0" y="37"/>
                  </a:cxn>
                  <a:cxn ang="0">
                    <a:pos x="5" y="0"/>
                  </a:cxn>
                </a:cxnLst>
                <a:rect l="0" t="0" r="r" b="b"/>
                <a:pathLst>
                  <a:path w="170" h="56">
                    <a:moveTo>
                      <a:pt x="5" y="0"/>
                    </a:moveTo>
                    <a:lnTo>
                      <a:pt x="170" y="19"/>
                    </a:lnTo>
                    <a:lnTo>
                      <a:pt x="166" y="56"/>
                    </a:lnTo>
                    <a:lnTo>
                      <a:pt x="0" y="3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6" name="Freeform 86"/>
              <p:cNvSpPr>
                <a:spLocks/>
              </p:cNvSpPr>
              <p:nvPr/>
            </p:nvSpPr>
            <p:spPr bwMode="auto">
              <a:xfrm>
                <a:off x="3032" y="4772"/>
                <a:ext cx="263" cy="6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63" y="28"/>
                  </a:cxn>
                  <a:cxn ang="0">
                    <a:pos x="259" y="65"/>
                  </a:cxn>
                  <a:cxn ang="0">
                    <a:pos x="0" y="37"/>
                  </a:cxn>
                  <a:cxn ang="0">
                    <a:pos x="5" y="0"/>
                  </a:cxn>
                </a:cxnLst>
                <a:rect l="0" t="0" r="r" b="b"/>
                <a:pathLst>
                  <a:path w="263" h="65">
                    <a:moveTo>
                      <a:pt x="5" y="0"/>
                    </a:moveTo>
                    <a:lnTo>
                      <a:pt x="263" y="28"/>
                    </a:lnTo>
                    <a:lnTo>
                      <a:pt x="259" y="65"/>
                    </a:lnTo>
                    <a:lnTo>
                      <a:pt x="0" y="3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7" name="Freeform 87"/>
              <p:cNvSpPr>
                <a:spLocks/>
              </p:cNvSpPr>
              <p:nvPr/>
            </p:nvSpPr>
            <p:spPr bwMode="auto">
              <a:xfrm>
                <a:off x="3440" y="4783"/>
                <a:ext cx="264" cy="70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259" y="0"/>
                  </a:cxn>
                  <a:cxn ang="0">
                    <a:pos x="264" y="38"/>
                  </a:cxn>
                  <a:cxn ang="0">
                    <a:pos x="5" y="70"/>
                  </a:cxn>
                  <a:cxn ang="0">
                    <a:pos x="0" y="33"/>
                  </a:cxn>
                </a:cxnLst>
                <a:rect l="0" t="0" r="r" b="b"/>
                <a:pathLst>
                  <a:path w="264" h="70">
                    <a:moveTo>
                      <a:pt x="0" y="33"/>
                    </a:moveTo>
                    <a:lnTo>
                      <a:pt x="259" y="0"/>
                    </a:lnTo>
                    <a:lnTo>
                      <a:pt x="264" y="38"/>
                    </a:lnTo>
                    <a:lnTo>
                      <a:pt x="5" y="7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8" name="Freeform 88"/>
              <p:cNvSpPr>
                <a:spLocks/>
              </p:cNvSpPr>
              <p:nvPr/>
            </p:nvSpPr>
            <p:spPr bwMode="auto">
              <a:xfrm>
                <a:off x="3848" y="4737"/>
                <a:ext cx="264" cy="6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259" y="0"/>
                  </a:cxn>
                  <a:cxn ang="0">
                    <a:pos x="264" y="37"/>
                  </a:cxn>
                  <a:cxn ang="0">
                    <a:pos x="5" y="67"/>
                  </a:cxn>
                  <a:cxn ang="0">
                    <a:pos x="0" y="30"/>
                  </a:cxn>
                </a:cxnLst>
                <a:rect l="0" t="0" r="r" b="b"/>
                <a:pathLst>
                  <a:path w="264" h="67">
                    <a:moveTo>
                      <a:pt x="0" y="30"/>
                    </a:moveTo>
                    <a:lnTo>
                      <a:pt x="259" y="0"/>
                    </a:lnTo>
                    <a:lnTo>
                      <a:pt x="264" y="37"/>
                    </a:lnTo>
                    <a:lnTo>
                      <a:pt x="5" y="67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9" name="Freeform 89"/>
              <p:cNvSpPr>
                <a:spLocks/>
              </p:cNvSpPr>
              <p:nvPr/>
            </p:nvSpPr>
            <p:spPr bwMode="auto">
              <a:xfrm>
                <a:off x="4256" y="4681"/>
                <a:ext cx="264" cy="72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259" y="0"/>
                  </a:cxn>
                  <a:cxn ang="0">
                    <a:pos x="264" y="37"/>
                  </a:cxn>
                  <a:cxn ang="0">
                    <a:pos x="5" y="72"/>
                  </a:cxn>
                  <a:cxn ang="0">
                    <a:pos x="0" y="35"/>
                  </a:cxn>
                </a:cxnLst>
                <a:rect l="0" t="0" r="r" b="b"/>
                <a:pathLst>
                  <a:path w="264" h="72">
                    <a:moveTo>
                      <a:pt x="0" y="35"/>
                    </a:moveTo>
                    <a:lnTo>
                      <a:pt x="259" y="0"/>
                    </a:lnTo>
                    <a:lnTo>
                      <a:pt x="264" y="37"/>
                    </a:lnTo>
                    <a:lnTo>
                      <a:pt x="5" y="72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0" name="Freeform 90"/>
              <p:cNvSpPr>
                <a:spLocks/>
              </p:cNvSpPr>
              <p:nvPr/>
            </p:nvSpPr>
            <p:spPr bwMode="auto">
              <a:xfrm>
                <a:off x="4664" y="4634"/>
                <a:ext cx="199" cy="63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94" y="0"/>
                  </a:cxn>
                  <a:cxn ang="0">
                    <a:pos x="199" y="38"/>
                  </a:cxn>
                  <a:cxn ang="0">
                    <a:pos x="5" y="63"/>
                  </a:cxn>
                  <a:cxn ang="0">
                    <a:pos x="0" y="26"/>
                  </a:cxn>
                </a:cxnLst>
                <a:rect l="0" t="0" r="r" b="b"/>
                <a:pathLst>
                  <a:path w="199" h="63">
                    <a:moveTo>
                      <a:pt x="0" y="26"/>
                    </a:moveTo>
                    <a:lnTo>
                      <a:pt x="194" y="0"/>
                    </a:lnTo>
                    <a:lnTo>
                      <a:pt x="199" y="38"/>
                    </a:lnTo>
                    <a:lnTo>
                      <a:pt x="5" y="6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1" name="Freeform 91"/>
              <p:cNvSpPr>
                <a:spLocks/>
              </p:cNvSpPr>
              <p:nvPr/>
            </p:nvSpPr>
            <p:spPr bwMode="auto">
              <a:xfrm>
                <a:off x="4858" y="4634"/>
                <a:ext cx="70" cy="4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0" y="7"/>
                  </a:cxn>
                  <a:cxn ang="0">
                    <a:pos x="65" y="45"/>
                  </a:cxn>
                  <a:cxn ang="0">
                    <a:pos x="0" y="38"/>
                  </a:cxn>
                  <a:cxn ang="0">
                    <a:pos x="5" y="0"/>
                  </a:cxn>
                </a:cxnLst>
                <a:rect l="0" t="0" r="r" b="b"/>
                <a:pathLst>
                  <a:path w="70" h="45">
                    <a:moveTo>
                      <a:pt x="5" y="0"/>
                    </a:moveTo>
                    <a:lnTo>
                      <a:pt x="70" y="7"/>
                    </a:lnTo>
                    <a:lnTo>
                      <a:pt x="65" y="45"/>
                    </a:lnTo>
                    <a:lnTo>
                      <a:pt x="0" y="3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2" name="Freeform 92"/>
              <p:cNvSpPr>
                <a:spLocks/>
              </p:cNvSpPr>
              <p:nvPr/>
            </p:nvSpPr>
            <p:spPr bwMode="auto">
              <a:xfrm>
                <a:off x="5073" y="4653"/>
                <a:ext cx="263" cy="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63" y="26"/>
                  </a:cxn>
                  <a:cxn ang="0">
                    <a:pos x="258" y="63"/>
                  </a:cxn>
                  <a:cxn ang="0">
                    <a:pos x="0" y="37"/>
                  </a:cxn>
                  <a:cxn ang="0">
                    <a:pos x="4" y="0"/>
                  </a:cxn>
                </a:cxnLst>
                <a:rect l="0" t="0" r="r" b="b"/>
                <a:pathLst>
                  <a:path w="263" h="63">
                    <a:moveTo>
                      <a:pt x="4" y="0"/>
                    </a:moveTo>
                    <a:lnTo>
                      <a:pt x="263" y="26"/>
                    </a:lnTo>
                    <a:lnTo>
                      <a:pt x="258" y="63"/>
                    </a:lnTo>
                    <a:lnTo>
                      <a:pt x="0" y="3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3" name="Freeform 93"/>
              <p:cNvSpPr>
                <a:spLocks/>
              </p:cNvSpPr>
              <p:nvPr/>
            </p:nvSpPr>
            <p:spPr bwMode="auto">
              <a:xfrm>
                <a:off x="5481" y="4690"/>
                <a:ext cx="95" cy="4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95" y="10"/>
                  </a:cxn>
                  <a:cxn ang="0">
                    <a:pos x="91" y="47"/>
                  </a:cxn>
                  <a:cxn ang="0">
                    <a:pos x="0" y="38"/>
                  </a:cxn>
                  <a:cxn ang="0">
                    <a:pos x="4" y="0"/>
                  </a:cxn>
                </a:cxnLst>
                <a:rect l="0" t="0" r="r" b="b"/>
                <a:pathLst>
                  <a:path w="95" h="47">
                    <a:moveTo>
                      <a:pt x="4" y="0"/>
                    </a:moveTo>
                    <a:lnTo>
                      <a:pt x="95" y="10"/>
                    </a:lnTo>
                    <a:lnTo>
                      <a:pt x="91" y="47"/>
                    </a:lnTo>
                    <a:lnTo>
                      <a:pt x="0" y="3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4" name="Freeform 94"/>
              <p:cNvSpPr>
                <a:spLocks/>
              </p:cNvSpPr>
              <p:nvPr/>
            </p:nvSpPr>
            <p:spPr bwMode="auto">
              <a:xfrm>
                <a:off x="5569" y="4700"/>
                <a:ext cx="173" cy="8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73" y="53"/>
                  </a:cxn>
                  <a:cxn ang="0">
                    <a:pos x="161" y="88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173" h="88">
                    <a:moveTo>
                      <a:pt x="12" y="0"/>
                    </a:moveTo>
                    <a:lnTo>
                      <a:pt x="173" y="53"/>
                    </a:lnTo>
                    <a:lnTo>
                      <a:pt x="161" y="88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5" name="Freeform 95"/>
              <p:cNvSpPr>
                <a:spLocks/>
              </p:cNvSpPr>
              <p:nvPr/>
            </p:nvSpPr>
            <p:spPr bwMode="auto">
              <a:xfrm>
                <a:off x="5872" y="4802"/>
                <a:ext cx="262" cy="11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62" y="84"/>
                  </a:cxn>
                  <a:cxn ang="0">
                    <a:pos x="250" y="119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262" h="119">
                    <a:moveTo>
                      <a:pt x="12" y="0"/>
                    </a:moveTo>
                    <a:lnTo>
                      <a:pt x="262" y="84"/>
                    </a:lnTo>
                    <a:lnTo>
                      <a:pt x="250" y="119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6" name="Freeform 96"/>
              <p:cNvSpPr>
                <a:spLocks/>
              </p:cNvSpPr>
              <p:nvPr/>
            </p:nvSpPr>
            <p:spPr bwMode="auto">
              <a:xfrm>
                <a:off x="6262" y="4933"/>
                <a:ext cx="33" cy="4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3" y="7"/>
                  </a:cxn>
                  <a:cxn ang="0">
                    <a:pos x="21" y="42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33" h="42">
                    <a:moveTo>
                      <a:pt x="12" y="0"/>
                    </a:moveTo>
                    <a:lnTo>
                      <a:pt x="33" y="7"/>
                    </a:lnTo>
                    <a:lnTo>
                      <a:pt x="21" y="42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7" name="Freeform 97"/>
              <p:cNvSpPr>
                <a:spLocks/>
              </p:cNvSpPr>
              <p:nvPr/>
            </p:nvSpPr>
            <p:spPr bwMode="auto">
              <a:xfrm>
                <a:off x="6285" y="4914"/>
                <a:ext cx="245" cy="63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240" y="0"/>
                  </a:cxn>
                  <a:cxn ang="0">
                    <a:pos x="245" y="37"/>
                  </a:cxn>
                  <a:cxn ang="0">
                    <a:pos x="5" y="63"/>
                  </a:cxn>
                  <a:cxn ang="0">
                    <a:pos x="0" y="26"/>
                  </a:cxn>
                </a:cxnLst>
                <a:rect l="0" t="0" r="r" b="b"/>
                <a:pathLst>
                  <a:path w="245" h="63">
                    <a:moveTo>
                      <a:pt x="0" y="26"/>
                    </a:moveTo>
                    <a:lnTo>
                      <a:pt x="240" y="0"/>
                    </a:lnTo>
                    <a:lnTo>
                      <a:pt x="245" y="37"/>
                    </a:lnTo>
                    <a:lnTo>
                      <a:pt x="5" y="6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8" name="Freeform 98"/>
              <p:cNvSpPr>
                <a:spLocks/>
              </p:cNvSpPr>
              <p:nvPr/>
            </p:nvSpPr>
            <p:spPr bwMode="auto">
              <a:xfrm>
                <a:off x="6672" y="4867"/>
                <a:ext cx="266" cy="68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262" y="0"/>
                  </a:cxn>
                  <a:cxn ang="0">
                    <a:pos x="266" y="38"/>
                  </a:cxn>
                  <a:cxn ang="0">
                    <a:pos x="5" y="68"/>
                  </a:cxn>
                  <a:cxn ang="0">
                    <a:pos x="0" y="31"/>
                  </a:cxn>
                </a:cxnLst>
                <a:rect l="0" t="0" r="r" b="b"/>
                <a:pathLst>
                  <a:path w="266" h="68">
                    <a:moveTo>
                      <a:pt x="0" y="31"/>
                    </a:moveTo>
                    <a:lnTo>
                      <a:pt x="262" y="0"/>
                    </a:lnTo>
                    <a:lnTo>
                      <a:pt x="266" y="38"/>
                    </a:lnTo>
                    <a:lnTo>
                      <a:pt x="5" y="6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9" name="Freeform 99"/>
              <p:cNvSpPr>
                <a:spLocks/>
              </p:cNvSpPr>
              <p:nvPr/>
            </p:nvSpPr>
            <p:spPr bwMode="auto">
              <a:xfrm>
                <a:off x="7085" y="4860"/>
                <a:ext cx="261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1" y="3"/>
                  </a:cxn>
                  <a:cxn ang="0">
                    <a:pos x="261" y="40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261" h="40">
                    <a:moveTo>
                      <a:pt x="0" y="0"/>
                    </a:moveTo>
                    <a:lnTo>
                      <a:pt x="261" y="3"/>
                    </a:lnTo>
                    <a:lnTo>
                      <a:pt x="261" y="40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0" name="Freeform 100"/>
              <p:cNvSpPr>
                <a:spLocks/>
              </p:cNvSpPr>
              <p:nvPr/>
            </p:nvSpPr>
            <p:spPr bwMode="auto">
              <a:xfrm>
                <a:off x="7496" y="4865"/>
                <a:ext cx="219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9" y="2"/>
                  </a:cxn>
                  <a:cxn ang="0">
                    <a:pos x="219" y="40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219" h="40">
                    <a:moveTo>
                      <a:pt x="0" y="0"/>
                    </a:moveTo>
                    <a:lnTo>
                      <a:pt x="219" y="2"/>
                    </a:lnTo>
                    <a:lnTo>
                      <a:pt x="219" y="40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1" name="Freeform 101"/>
              <p:cNvSpPr>
                <a:spLocks/>
              </p:cNvSpPr>
              <p:nvPr/>
            </p:nvSpPr>
            <p:spPr bwMode="auto">
              <a:xfrm>
                <a:off x="7710" y="4867"/>
                <a:ext cx="52" cy="47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2" y="12"/>
                  </a:cxn>
                  <a:cxn ang="0">
                    <a:pos x="40" y="4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52" h="47">
                    <a:moveTo>
                      <a:pt x="12" y="0"/>
                    </a:moveTo>
                    <a:lnTo>
                      <a:pt x="52" y="12"/>
                    </a:lnTo>
                    <a:lnTo>
                      <a:pt x="40" y="4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2" name="Freeform 102"/>
              <p:cNvSpPr>
                <a:spLocks/>
              </p:cNvSpPr>
              <p:nvPr/>
            </p:nvSpPr>
            <p:spPr bwMode="auto">
              <a:xfrm>
                <a:off x="7894" y="4923"/>
                <a:ext cx="262" cy="1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62" y="77"/>
                  </a:cxn>
                  <a:cxn ang="0">
                    <a:pos x="250" y="112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262" h="112">
                    <a:moveTo>
                      <a:pt x="12" y="0"/>
                    </a:moveTo>
                    <a:lnTo>
                      <a:pt x="262" y="77"/>
                    </a:lnTo>
                    <a:lnTo>
                      <a:pt x="250" y="112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3" name="Freeform 103"/>
              <p:cNvSpPr>
                <a:spLocks/>
              </p:cNvSpPr>
              <p:nvPr/>
            </p:nvSpPr>
            <p:spPr bwMode="auto">
              <a:xfrm>
                <a:off x="8286" y="5042"/>
                <a:ext cx="150" cy="77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50" y="42"/>
                  </a:cxn>
                  <a:cxn ang="0">
                    <a:pos x="138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150" h="77">
                    <a:moveTo>
                      <a:pt x="12" y="0"/>
                    </a:moveTo>
                    <a:lnTo>
                      <a:pt x="150" y="42"/>
                    </a:lnTo>
                    <a:lnTo>
                      <a:pt x="138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4" name="Freeform 104"/>
              <p:cNvSpPr>
                <a:spLocks/>
              </p:cNvSpPr>
              <p:nvPr/>
            </p:nvSpPr>
            <p:spPr bwMode="auto">
              <a:xfrm>
                <a:off x="8424" y="5056"/>
                <a:ext cx="126" cy="66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16" y="0"/>
                  </a:cxn>
                  <a:cxn ang="0">
                    <a:pos x="126" y="38"/>
                  </a:cxn>
                  <a:cxn ang="0">
                    <a:pos x="9" y="66"/>
                  </a:cxn>
                  <a:cxn ang="0">
                    <a:pos x="0" y="28"/>
                  </a:cxn>
                </a:cxnLst>
                <a:rect l="0" t="0" r="r" b="b"/>
                <a:pathLst>
                  <a:path w="126" h="66">
                    <a:moveTo>
                      <a:pt x="0" y="28"/>
                    </a:moveTo>
                    <a:lnTo>
                      <a:pt x="116" y="0"/>
                    </a:lnTo>
                    <a:lnTo>
                      <a:pt x="126" y="38"/>
                    </a:lnTo>
                    <a:lnTo>
                      <a:pt x="9" y="6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5" name="Freeform 105"/>
              <p:cNvSpPr>
                <a:spLocks/>
              </p:cNvSpPr>
              <p:nvPr/>
            </p:nvSpPr>
            <p:spPr bwMode="auto">
              <a:xfrm>
                <a:off x="8685" y="4956"/>
                <a:ext cx="264" cy="100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254" y="0"/>
                  </a:cxn>
                  <a:cxn ang="0">
                    <a:pos x="264" y="37"/>
                  </a:cxn>
                  <a:cxn ang="0">
                    <a:pos x="9" y="100"/>
                  </a:cxn>
                  <a:cxn ang="0">
                    <a:pos x="0" y="63"/>
                  </a:cxn>
                </a:cxnLst>
                <a:rect l="0" t="0" r="r" b="b"/>
                <a:pathLst>
                  <a:path w="264" h="100">
                    <a:moveTo>
                      <a:pt x="0" y="63"/>
                    </a:moveTo>
                    <a:lnTo>
                      <a:pt x="254" y="0"/>
                    </a:lnTo>
                    <a:lnTo>
                      <a:pt x="264" y="37"/>
                    </a:lnTo>
                    <a:lnTo>
                      <a:pt x="9" y="100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6" name="Freeform 106"/>
              <p:cNvSpPr>
                <a:spLocks/>
              </p:cNvSpPr>
              <p:nvPr/>
            </p:nvSpPr>
            <p:spPr bwMode="auto">
              <a:xfrm>
                <a:off x="9084" y="4907"/>
                <a:ext cx="63" cy="49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54" y="0"/>
                  </a:cxn>
                  <a:cxn ang="0">
                    <a:pos x="63" y="35"/>
                  </a:cxn>
                  <a:cxn ang="0">
                    <a:pos x="9" y="49"/>
                  </a:cxn>
                  <a:cxn ang="0">
                    <a:pos x="0" y="14"/>
                  </a:cxn>
                </a:cxnLst>
                <a:rect l="0" t="0" r="r" b="b"/>
                <a:pathLst>
                  <a:path w="63" h="49">
                    <a:moveTo>
                      <a:pt x="0" y="14"/>
                    </a:moveTo>
                    <a:lnTo>
                      <a:pt x="54" y="0"/>
                    </a:lnTo>
                    <a:lnTo>
                      <a:pt x="63" y="35"/>
                    </a:lnTo>
                    <a:lnTo>
                      <a:pt x="9" y="4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7" name="Freeform 107"/>
              <p:cNvSpPr>
                <a:spLocks/>
              </p:cNvSpPr>
              <p:nvPr/>
            </p:nvSpPr>
            <p:spPr bwMode="auto">
              <a:xfrm>
                <a:off x="9142" y="4907"/>
                <a:ext cx="208" cy="5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08" y="14"/>
                  </a:cxn>
                  <a:cxn ang="0">
                    <a:pos x="205" y="51"/>
                  </a:cxn>
                  <a:cxn ang="0">
                    <a:pos x="0" y="37"/>
                  </a:cxn>
                  <a:cxn ang="0">
                    <a:pos x="3" y="0"/>
                  </a:cxn>
                </a:cxnLst>
                <a:rect l="0" t="0" r="r" b="b"/>
                <a:pathLst>
                  <a:path w="208" h="51">
                    <a:moveTo>
                      <a:pt x="3" y="0"/>
                    </a:moveTo>
                    <a:lnTo>
                      <a:pt x="208" y="14"/>
                    </a:lnTo>
                    <a:lnTo>
                      <a:pt x="205" y="51"/>
                    </a:lnTo>
                    <a:lnTo>
                      <a:pt x="0" y="3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8" name="Freeform 108"/>
              <p:cNvSpPr>
                <a:spLocks/>
              </p:cNvSpPr>
              <p:nvPr/>
            </p:nvSpPr>
            <p:spPr bwMode="auto">
              <a:xfrm>
                <a:off x="9497" y="4930"/>
                <a:ext cx="263" cy="5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63" y="19"/>
                  </a:cxn>
                  <a:cxn ang="0">
                    <a:pos x="261" y="56"/>
                  </a:cxn>
                  <a:cxn ang="0">
                    <a:pos x="0" y="38"/>
                  </a:cxn>
                  <a:cxn ang="0">
                    <a:pos x="2" y="0"/>
                  </a:cxn>
                </a:cxnLst>
                <a:rect l="0" t="0" r="r" b="b"/>
                <a:pathLst>
                  <a:path w="263" h="56">
                    <a:moveTo>
                      <a:pt x="2" y="0"/>
                    </a:moveTo>
                    <a:lnTo>
                      <a:pt x="263" y="19"/>
                    </a:lnTo>
                    <a:lnTo>
                      <a:pt x="261" y="56"/>
                    </a:lnTo>
                    <a:lnTo>
                      <a:pt x="0" y="3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9" name="Freeform 109"/>
              <p:cNvSpPr>
                <a:spLocks/>
              </p:cNvSpPr>
              <p:nvPr/>
            </p:nvSpPr>
            <p:spPr bwMode="auto">
              <a:xfrm>
                <a:off x="9902" y="4893"/>
                <a:ext cx="262" cy="91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255" y="0"/>
                  </a:cxn>
                  <a:cxn ang="0">
                    <a:pos x="262" y="37"/>
                  </a:cxn>
                  <a:cxn ang="0">
                    <a:pos x="7" y="91"/>
                  </a:cxn>
                  <a:cxn ang="0">
                    <a:pos x="0" y="54"/>
                  </a:cxn>
                </a:cxnLst>
                <a:rect l="0" t="0" r="r" b="b"/>
                <a:pathLst>
                  <a:path w="262" h="91">
                    <a:moveTo>
                      <a:pt x="0" y="54"/>
                    </a:moveTo>
                    <a:lnTo>
                      <a:pt x="255" y="0"/>
                    </a:lnTo>
                    <a:lnTo>
                      <a:pt x="262" y="37"/>
                    </a:lnTo>
                    <a:lnTo>
                      <a:pt x="7" y="91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0" name="Freeform 110"/>
              <p:cNvSpPr>
                <a:spLocks/>
              </p:cNvSpPr>
              <p:nvPr/>
            </p:nvSpPr>
            <p:spPr bwMode="auto">
              <a:xfrm>
                <a:off x="10304" y="4811"/>
                <a:ext cx="263" cy="91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256" y="0"/>
                  </a:cxn>
                  <a:cxn ang="0">
                    <a:pos x="263" y="38"/>
                  </a:cxn>
                  <a:cxn ang="0">
                    <a:pos x="7" y="91"/>
                  </a:cxn>
                  <a:cxn ang="0">
                    <a:pos x="0" y="54"/>
                  </a:cxn>
                </a:cxnLst>
                <a:rect l="0" t="0" r="r" b="b"/>
                <a:pathLst>
                  <a:path w="263" h="91">
                    <a:moveTo>
                      <a:pt x="0" y="54"/>
                    </a:moveTo>
                    <a:lnTo>
                      <a:pt x="256" y="0"/>
                    </a:lnTo>
                    <a:lnTo>
                      <a:pt x="263" y="38"/>
                    </a:lnTo>
                    <a:lnTo>
                      <a:pt x="7" y="91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1" name="Freeform 111"/>
              <p:cNvSpPr>
                <a:spLocks/>
              </p:cNvSpPr>
              <p:nvPr/>
            </p:nvSpPr>
            <p:spPr bwMode="auto">
              <a:xfrm>
                <a:off x="10714" y="4821"/>
                <a:ext cx="264" cy="5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64" y="16"/>
                  </a:cxn>
                  <a:cxn ang="0">
                    <a:pos x="261" y="53"/>
                  </a:cxn>
                  <a:cxn ang="0">
                    <a:pos x="0" y="37"/>
                  </a:cxn>
                  <a:cxn ang="0">
                    <a:pos x="2" y="0"/>
                  </a:cxn>
                </a:cxnLst>
                <a:rect l="0" t="0" r="r" b="b"/>
                <a:pathLst>
                  <a:path w="264" h="53">
                    <a:moveTo>
                      <a:pt x="2" y="0"/>
                    </a:moveTo>
                    <a:lnTo>
                      <a:pt x="264" y="16"/>
                    </a:lnTo>
                    <a:lnTo>
                      <a:pt x="261" y="53"/>
                    </a:lnTo>
                    <a:lnTo>
                      <a:pt x="0" y="3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2" name="Freeform 112"/>
              <p:cNvSpPr>
                <a:spLocks/>
              </p:cNvSpPr>
              <p:nvPr/>
            </p:nvSpPr>
            <p:spPr bwMode="auto">
              <a:xfrm>
                <a:off x="11125" y="4846"/>
                <a:ext cx="160" cy="4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60" y="10"/>
                  </a:cxn>
                  <a:cxn ang="0">
                    <a:pos x="158" y="47"/>
                  </a:cxn>
                  <a:cxn ang="0">
                    <a:pos x="0" y="38"/>
                  </a:cxn>
                  <a:cxn ang="0">
                    <a:pos x="2" y="0"/>
                  </a:cxn>
                </a:cxnLst>
                <a:rect l="0" t="0" r="r" b="b"/>
                <a:pathLst>
                  <a:path w="160" h="47">
                    <a:moveTo>
                      <a:pt x="2" y="0"/>
                    </a:moveTo>
                    <a:lnTo>
                      <a:pt x="160" y="10"/>
                    </a:lnTo>
                    <a:lnTo>
                      <a:pt x="158" y="47"/>
                    </a:lnTo>
                    <a:lnTo>
                      <a:pt x="0" y="3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3" name="Freeform 113"/>
              <p:cNvSpPr>
                <a:spLocks/>
              </p:cNvSpPr>
              <p:nvPr/>
            </p:nvSpPr>
            <p:spPr bwMode="auto">
              <a:xfrm>
                <a:off x="578" y="5054"/>
                <a:ext cx="131" cy="2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31" y="0"/>
                  </a:cxn>
                  <a:cxn ang="0">
                    <a:pos x="131" y="19"/>
                  </a:cxn>
                  <a:cxn ang="0">
                    <a:pos x="0" y="23"/>
                  </a:cxn>
                  <a:cxn ang="0">
                    <a:pos x="0" y="5"/>
                  </a:cxn>
                </a:cxnLst>
                <a:rect l="0" t="0" r="r" b="b"/>
                <a:pathLst>
                  <a:path w="131" h="23">
                    <a:moveTo>
                      <a:pt x="0" y="5"/>
                    </a:moveTo>
                    <a:lnTo>
                      <a:pt x="131" y="0"/>
                    </a:lnTo>
                    <a:lnTo>
                      <a:pt x="131" y="19"/>
                    </a:lnTo>
                    <a:lnTo>
                      <a:pt x="0" y="2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4" name="Freeform 114"/>
              <p:cNvSpPr>
                <a:spLocks/>
              </p:cNvSpPr>
              <p:nvPr/>
            </p:nvSpPr>
            <p:spPr bwMode="auto">
              <a:xfrm>
                <a:off x="784" y="5045"/>
                <a:ext cx="130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30" y="0"/>
                  </a:cxn>
                  <a:cxn ang="0">
                    <a:pos x="130" y="18"/>
                  </a:cxn>
                  <a:cxn ang="0">
                    <a:pos x="0" y="25"/>
                  </a:cxn>
                  <a:cxn ang="0">
                    <a:pos x="0" y="7"/>
                  </a:cxn>
                </a:cxnLst>
                <a:rect l="0" t="0" r="r" b="b"/>
                <a:pathLst>
                  <a:path w="130" h="25">
                    <a:moveTo>
                      <a:pt x="0" y="7"/>
                    </a:moveTo>
                    <a:lnTo>
                      <a:pt x="130" y="0"/>
                    </a:lnTo>
                    <a:lnTo>
                      <a:pt x="130" y="18"/>
                    </a:lnTo>
                    <a:lnTo>
                      <a:pt x="0" y="2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5" name="Freeform 115"/>
              <p:cNvSpPr>
                <a:spLocks/>
              </p:cNvSpPr>
              <p:nvPr/>
            </p:nvSpPr>
            <p:spPr bwMode="auto">
              <a:xfrm>
                <a:off x="989" y="5038"/>
                <a:ext cx="130" cy="2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30" y="0"/>
                  </a:cxn>
                  <a:cxn ang="0">
                    <a:pos x="130" y="18"/>
                  </a:cxn>
                  <a:cxn ang="0">
                    <a:pos x="0" y="23"/>
                  </a:cxn>
                  <a:cxn ang="0">
                    <a:pos x="0" y="4"/>
                  </a:cxn>
                </a:cxnLst>
                <a:rect l="0" t="0" r="r" b="b"/>
                <a:pathLst>
                  <a:path w="130" h="23">
                    <a:moveTo>
                      <a:pt x="0" y="4"/>
                    </a:moveTo>
                    <a:lnTo>
                      <a:pt x="130" y="0"/>
                    </a:lnTo>
                    <a:lnTo>
                      <a:pt x="130" y="18"/>
                    </a:lnTo>
                    <a:lnTo>
                      <a:pt x="0" y="2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6" name="Freeform 116"/>
              <p:cNvSpPr>
                <a:spLocks/>
              </p:cNvSpPr>
              <p:nvPr/>
            </p:nvSpPr>
            <p:spPr bwMode="auto">
              <a:xfrm>
                <a:off x="1194" y="5031"/>
                <a:ext cx="98" cy="2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98" y="0"/>
                  </a:cxn>
                  <a:cxn ang="0">
                    <a:pos x="98" y="18"/>
                  </a:cxn>
                  <a:cxn ang="0">
                    <a:pos x="0" y="23"/>
                  </a:cxn>
                  <a:cxn ang="0">
                    <a:pos x="0" y="4"/>
                  </a:cxn>
                </a:cxnLst>
                <a:rect l="0" t="0" r="r" b="b"/>
                <a:pathLst>
                  <a:path w="98" h="23">
                    <a:moveTo>
                      <a:pt x="0" y="4"/>
                    </a:moveTo>
                    <a:lnTo>
                      <a:pt x="98" y="0"/>
                    </a:lnTo>
                    <a:lnTo>
                      <a:pt x="98" y="18"/>
                    </a:lnTo>
                    <a:lnTo>
                      <a:pt x="0" y="2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7" name="Rectangle 117"/>
              <p:cNvSpPr>
                <a:spLocks noChangeArrowheads="1"/>
              </p:cNvSpPr>
              <p:nvPr/>
            </p:nvSpPr>
            <p:spPr bwMode="auto">
              <a:xfrm>
                <a:off x="1292" y="5031"/>
                <a:ext cx="33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8" name="Freeform 118"/>
              <p:cNvSpPr>
                <a:spLocks/>
              </p:cNvSpPr>
              <p:nvPr/>
            </p:nvSpPr>
            <p:spPr bwMode="auto">
              <a:xfrm>
                <a:off x="1399" y="5024"/>
                <a:ext cx="131" cy="2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31" y="0"/>
                  </a:cxn>
                  <a:cxn ang="0">
                    <a:pos x="131" y="18"/>
                  </a:cxn>
                  <a:cxn ang="0">
                    <a:pos x="0" y="23"/>
                  </a:cxn>
                  <a:cxn ang="0">
                    <a:pos x="0" y="4"/>
                  </a:cxn>
                </a:cxnLst>
                <a:rect l="0" t="0" r="r" b="b"/>
                <a:pathLst>
                  <a:path w="131" h="23">
                    <a:moveTo>
                      <a:pt x="0" y="4"/>
                    </a:moveTo>
                    <a:lnTo>
                      <a:pt x="131" y="0"/>
                    </a:lnTo>
                    <a:lnTo>
                      <a:pt x="131" y="18"/>
                    </a:lnTo>
                    <a:lnTo>
                      <a:pt x="0" y="2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9" name="Freeform 119"/>
              <p:cNvSpPr>
                <a:spLocks/>
              </p:cNvSpPr>
              <p:nvPr/>
            </p:nvSpPr>
            <p:spPr bwMode="auto">
              <a:xfrm>
                <a:off x="1605" y="5019"/>
                <a:ext cx="130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30" y="0"/>
                  </a:cxn>
                  <a:cxn ang="0">
                    <a:pos x="130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130" h="21">
                    <a:moveTo>
                      <a:pt x="0" y="2"/>
                    </a:moveTo>
                    <a:lnTo>
                      <a:pt x="130" y="0"/>
                    </a:lnTo>
                    <a:lnTo>
                      <a:pt x="130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0" name="Freeform 120"/>
              <p:cNvSpPr>
                <a:spLocks/>
              </p:cNvSpPr>
              <p:nvPr/>
            </p:nvSpPr>
            <p:spPr bwMode="auto">
              <a:xfrm>
                <a:off x="1810" y="5014"/>
                <a:ext cx="130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30" y="0"/>
                  </a:cxn>
                  <a:cxn ang="0">
                    <a:pos x="130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130" h="21">
                    <a:moveTo>
                      <a:pt x="0" y="3"/>
                    </a:moveTo>
                    <a:lnTo>
                      <a:pt x="130" y="0"/>
                    </a:lnTo>
                    <a:lnTo>
                      <a:pt x="130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1" name="Freeform 121"/>
              <p:cNvSpPr>
                <a:spLocks/>
              </p:cNvSpPr>
              <p:nvPr/>
            </p:nvSpPr>
            <p:spPr bwMode="auto">
              <a:xfrm>
                <a:off x="2015" y="5010"/>
                <a:ext cx="131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31" y="0"/>
                  </a:cxn>
                  <a:cxn ang="0">
                    <a:pos x="131" y="18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131" h="21">
                    <a:moveTo>
                      <a:pt x="0" y="2"/>
                    </a:moveTo>
                    <a:lnTo>
                      <a:pt x="131" y="0"/>
                    </a:lnTo>
                    <a:lnTo>
                      <a:pt x="131" y="18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2" name="Freeform 122"/>
              <p:cNvSpPr>
                <a:spLocks/>
              </p:cNvSpPr>
              <p:nvPr/>
            </p:nvSpPr>
            <p:spPr bwMode="auto">
              <a:xfrm>
                <a:off x="2220" y="5005"/>
                <a:ext cx="131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31" y="0"/>
                  </a:cxn>
                  <a:cxn ang="0">
                    <a:pos x="131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131" h="21">
                    <a:moveTo>
                      <a:pt x="0" y="2"/>
                    </a:moveTo>
                    <a:lnTo>
                      <a:pt x="131" y="0"/>
                    </a:lnTo>
                    <a:lnTo>
                      <a:pt x="131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3" name="Freeform 123"/>
              <p:cNvSpPr>
                <a:spLocks/>
              </p:cNvSpPr>
              <p:nvPr/>
            </p:nvSpPr>
            <p:spPr bwMode="auto">
              <a:xfrm>
                <a:off x="2425" y="5000"/>
                <a:ext cx="131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31" y="0"/>
                  </a:cxn>
                  <a:cxn ang="0">
                    <a:pos x="131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131" h="21">
                    <a:moveTo>
                      <a:pt x="0" y="3"/>
                    </a:moveTo>
                    <a:lnTo>
                      <a:pt x="131" y="0"/>
                    </a:lnTo>
                    <a:lnTo>
                      <a:pt x="131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4" name="Freeform 124"/>
              <p:cNvSpPr>
                <a:spLocks/>
              </p:cNvSpPr>
              <p:nvPr/>
            </p:nvSpPr>
            <p:spPr bwMode="auto">
              <a:xfrm>
                <a:off x="2631" y="4998"/>
                <a:ext cx="88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8" y="0"/>
                  </a:cxn>
                  <a:cxn ang="0">
                    <a:pos x="88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88" h="21">
                    <a:moveTo>
                      <a:pt x="0" y="2"/>
                    </a:moveTo>
                    <a:lnTo>
                      <a:pt x="88" y="0"/>
                    </a:lnTo>
                    <a:lnTo>
                      <a:pt x="88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5" name="Rectangle 125"/>
              <p:cNvSpPr>
                <a:spLocks noChangeArrowheads="1"/>
              </p:cNvSpPr>
              <p:nvPr/>
            </p:nvSpPr>
            <p:spPr bwMode="auto">
              <a:xfrm>
                <a:off x="2719" y="4998"/>
                <a:ext cx="42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6" name="Freeform 126"/>
              <p:cNvSpPr>
                <a:spLocks/>
              </p:cNvSpPr>
              <p:nvPr/>
            </p:nvSpPr>
            <p:spPr bwMode="auto">
              <a:xfrm>
                <a:off x="2836" y="4996"/>
                <a:ext cx="131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31" y="0"/>
                  </a:cxn>
                  <a:cxn ang="0">
                    <a:pos x="131" y="18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131" h="21">
                    <a:moveTo>
                      <a:pt x="0" y="2"/>
                    </a:moveTo>
                    <a:lnTo>
                      <a:pt x="131" y="0"/>
                    </a:lnTo>
                    <a:lnTo>
                      <a:pt x="131" y="18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7" name="Freeform 127"/>
              <p:cNvSpPr>
                <a:spLocks/>
              </p:cNvSpPr>
              <p:nvPr/>
            </p:nvSpPr>
            <p:spPr bwMode="auto">
              <a:xfrm>
                <a:off x="3041" y="4993"/>
                <a:ext cx="131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31" y="0"/>
                  </a:cxn>
                  <a:cxn ang="0">
                    <a:pos x="131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131" h="21">
                    <a:moveTo>
                      <a:pt x="0" y="3"/>
                    </a:moveTo>
                    <a:lnTo>
                      <a:pt x="131" y="0"/>
                    </a:lnTo>
                    <a:lnTo>
                      <a:pt x="131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8" name="Freeform 128"/>
              <p:cNvSpPr>
                <a:spLocks/>
              </p:cNvSpPr>
              <p:nvPr/>
            </p:nvSpPr>
            <p:spPr bwMode="auto">
              <a:xfrm>
                <a:off x="3246" y="4991"/>
                <a:ext cx="131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31" y="0"/>
                  </a:cxn>
                  <a:cxn ang="0">
                    <a:pos x="131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131" h="21">
                    <a:moveTo>
                      <a:pt x="0" y="2"/>
                    </a:moveTo>
                    <a:lnTo>
                      <a:pt x="131" y="0"/>
                    </a:lnTo>
                    <a:lnTo>
                      <a:pt x="131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9" name="Freeform 129"/>
              <p:cNvSpPr>
                <a:spLocks/>
              </p:cNvSpPr>
              <p:nvPr/>
            </p:nvSpPr>
            <p:spPr bwMode="auto">
              <a:xfrm>
                <a:off x="3449" y="4961"/>
                <a:ext cx="133" cy="44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29" y="0"/>
                  </a:cxn>
                  <a:cxn ang="0">
                    <a:pos x="133" y="18"/>
                  </a:cxn>
                  <a:cxn ang="0">
                    <a:pos x="5" y="44"/>
                  </a:cxn>
                  <a:cxn ang="0">
                    <a:pos x="0" y="25"/>
                  </a:cxn>
                </a:cxnLst>
                <a:rect l="0" t="0" r="r" b="b"/>
                <a:pathLst>
                  <a:path w="133" h="44">
                    <a:moveTo>
                      <a:pt x="0" y="25"/>
                    </a:moveTo>
                    <a:lnTo>
                      <a:pt x="129" y="0"/>
                    </a:lnTo>
                    <a:lnTo>
                      <a:pt x="133" y="18"/>
                    </a:lnTo>
                    <a:lnTo>
                      <a:pt x="5" y="44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0" name="Freeform 130"/>
              <p:cNvSpPr>
                <a:spLocks/>
              </p:cNvSpPr>
              <p:nvPr/>
            </p:nvSpPr>
            <p:spPr bwMode="auto">
              <a:xfrm>
                <a:off x="3650" y="4916"/>
                <a:ext cx="133" cy="47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28" y="0"/>
                  </a:cxn>
                  <a:cxn ang="0">
                    <a:pos x="133" y="19"/>
                  </a:cxn>
                  <a:cxn ang="0">
                    <a:pos x="5" y="47"/>
                  </a:cxn>
                  <a:cxn ang="0">
                    <a:pos x="0" y="28"/>
                  </a:cxn>
                </a:cxnLst>
                <a:rect l="0" t="0" r="r" b="b"/>
                <a:pathLst>
                  <a:path w="133" h="47">
                    <a:moveTo>
                      <a:pt x="0" y="28"/>
                    </a:moveTo>
                    <a:lnTo>
                      <a:pt x="128" y="0"/>
                    </a:lnTo>
                    <a:lnTo>
                      <a:pt x="133" y="19"/>
                    </a:lnTo>
                    <a:lnTo>
                      <a:pt x="5" y="47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1" name="Freeform 131"/>
              <p:cNvSpPr>
                <a:spLocks/>
              </p:cNvSpPr>
              <p:nvPr/>
            </p:nvSpPr>
            <p:spPr bwMode="auto">
              <a:xfrm>
                <a:off x="3850" y="4874"/>
                <a:ext cx="133" cy="47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29" y="0"/>
                  </a:cxn>
                  <a:cxn ang="0">
                    <a:pos x="133" y="19"/>
                  </a:cxn>
                  <a:cxn ang="0">
                    <a:pos x="5" y="47"/>
                  </a:cxn>
                  <a:cxn ang="0">
                    <a:pos x="0" y="28"/>
                  </a:cxn>
                </a:cxnLst>
                <a:rect l="0" t="0" r="r" b="b"/>
                <a:pathLst>
                  <a:path w="133" h="47">
                    <a:moveTo>
                      <a:pt x="0" y="28"/>
                    </a:moveTo>
                    <a:lnTo>
                      <a:pt x="129" y="0"/>
                    </a:lnTo>
                    <a:lnTo>
                      <a:pt x="133" y="19"/>
                    </a:lnTo>
                    <a:lnTo>
                      <a:pt x="5" y="47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2" name="Freeform 132"/>
              <p:cNvSpPr>
                <a:spLocks/>
              </p:cNvSpPr>
              <p:nvPr/>
            </p:nvSpPr>
            <p:spPr bwMode="auto">
              <a:xfrm>
                <a:off x="4053" y="4839"/>
                <a:ext cx="96" cy="38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91" y="0"/>
                  </a:cxn>
                  <a:cxn ang="0">
                    <a:pos x="96" y="19"/>
                  </a:cxn>
                  <a:cxn ang="0">
                    <a:pos x="5" y="38"/>
                  </a:cxn>
                  <a:cxn ang="0">
                    <a:pos x="0" y="19"/>
                  </a:cxn>
                </a:cxnLst>
                <a:rect l="0" t="0" r="r" b="b"/>
                <a:pathLst>
                  <a:path w="96" h="38">
                    <a:moveTo>
                      <a:pt x="0" y="19"/>
                    </a:moveTo>
                    <a:lnTo>
                      <a:pt x="91" y="0"/>
                    </a:lnTo>
                    <a:lnTo>
                      <a:pt x="96" y="19"/>
                    </a:lnTo>
                    <a:lnTo>
                      <a:pt x="5" y="38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3" name="Freeform 133"/>
              <p:cNvSpPr>
                <a:spLocks/>
              </p:cNvSpPr>
              <p:nvPr/>
            </p:nvSpPr>
            <p:spPr bwMode="auto">
              <a:xfrm>
                <a:off x="4144" y="4832"/>
                <a:ext cx="40" cy="2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38" y="0"/>
                  </a:cxn>
                  <a:cxn ang="0">
                    <a:pos x="40" y="19"/>
                  </a:cxn>
                  <a:cxn ang="0">
                    <a:pos x="3" y="26"/>
                  </a:cxn>
                  <a:cxn ang="0">
                    <a:pos x="0" y="7"/>
                  </a:cxn>
                </a:cxnLst>
                <a:rect l="0" t="0" r="r" b="b"/>
                <a:pathLst>
                  <a:path w="40" h="26">
                    <a:moveTo>
                      <a:pt x="0" y="7"/>
                    </a:moveTo>
                    <a:lnTo>
                      <a:pt x="38" y="0"/>
                    </a:lnTo>
                    <a:lnTo>
                      <a:pt x="40" y="19"/>
                    </a:lnTo>
                    <a:lnTo>
                      <a:pt x="3" y="2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4" name="Freeform 134"/>
              <p:cNvSpPr>
                <a:spLocks/>
              </p:cNvSpPr>
              <p:nvPr/>
            </p:nvSpPr>
            <p:spPr bwMode="auto">
              <a:xfrm>
                <a:off x="4254" y="4797"/>
                <a:ext cx="133" cy="4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31" y="0"/>
                  </a:cxn>
                  <a:cxn ang="0">
                    <a:pos x="133" y="19"/>
                  </a:cxn>
                  <a:cxn ang="0">
                    <a:pos x="2" y="42"/>
                  </a:cxn>
                  <a:cxn ang="0">
                    <a:pos x="0" y="24"/>
                  </a:cxn>
                </a:cxnLst>
                <a:rect l="0" t="0" r="r" b="b"/>
                <a:pathLst>
                  <a:path w="133" h="42">
                    <a:moveTo>
                      <a:pt x="0" y="24"/>
                    </a:moveTo>
                    <a:lnTo>
                      <a:pt x="131" y="0"/>
                    </a:lnTo>
                    <a:lnTo>
                      <a:pt x="133" y="19"/>
                    </a:lnTo>
                    <a:lnTo>
                      <a:pt x="2" y="4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5" name="Freeform 135"/>
              <p:cNvSpPr>
                <a:spLocks/>
              </p:cNvSpPr>
              <p:nvPr/>
            </p:nvSpPr>
            <p:spPr bwMode="auto">
              <a:xfrm>
                <a:off x="4457" y="4763"/>
                <a:ext cx="133" cy="41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30" y="0"/>
                  </a:cxn>
                  <a:cxn ang="0">
                    <a:pos x="133" y="18"/>
                  </a:cxn>
                  <a:cxn ang="0">
                    <a:pos x="2" y="41"/>
                  </a:cxn>
                  <a:cxn ang="0">
                    <a:pos x="0" y="23"/>
                  </a:cxn>
                </a:cxnLst>
                <a:rect l="0" t="0" r="r" b="b"/>
                <a:pathLst>
                  <a:path w="133" h="41">
                    <a:moveTo>
                      <a:pt x="0" y="23"/>
                    </a:moveTo>
                    <a:lnTo>
                      <a:pt x="130" y="0"/>
                    </a:lnTo>
                    <a:lnTo>
                      <a:pt x="133" y="18"/>
                    </a:lnTo>
                    <a:lnTo>
                      <a:pt x="2" y="41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6" name="Freeform 136"/>
              <p:cNvSpPr>
                <a:spLocks/>
              </p:cNvSpPr>
              <p:nvPr/>
            </p:nvSpPr>
            <p:spPr bwMode="auto">
              <a:xfrm>
                <a:off x="4660" y="4728"/>
                <a:ext cx="130" cy="42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28" y="0"/>
                  </a:cxn>
                  <a:cxn ang="0">
                    <a:pos x="130" y="18"/>
                  </a:cxn>
                  <a:cxn ang="0">
                    <a:pos x="2" y="42"/>
                  </a:cxn>
                  <a:cxn ang="0">
                    <a:pos x="0" y="23"/>
                  </a:cxn>
                </a:cxnLst>
                <a:rect l="0" t="0" r="r" b="b"/>
                <a:pathLst>
                  <a:path w="130" h="42">
                    <a:moveTo>
                      <a:pt x="0" y="23"/>
                    </a:moveTo>
                    <a:lnTo>
                      <a:pt x="128" y="0"/>
                    </a:lnTo>
                    <a:lnTo>
                      <a:pt x="130" y="18"/>
                    </a:lnTo>
                    <a:lnTo>
                      <a:pt x="2" y="42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7" name="Freeform 137"/>
              <p:cNvSpPr>
                <a:spLocks/>
              </p:cNvSpPr>
              <p:nvPr/>
            </p:nvSpPr>
            <p:spPr bwMode="auto">
              <a:xfrm>
                <a:off x="4865" y="4716"/>
                <a:ext cx="131" cy="3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1" y="19"/>
                  </a:cxn>
                  <a:cxn ang="0">
                    <a:pos x="128" y="37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131" h="37">
                    <a:moveTo>
                      <a:pt x="2" y="0"/>
                    </a:moveTo>
                    <a:lnTo>
                      <a:pt x="131" y="19"/>
                    </a:lnTo>
                    <a:lnTo>
                      <a:pt x="128" y="37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8" name="Freeform 138"/>
              <p:cNvSpPr>
                <a:spLocks/>
              </p:cNvSpPr>
              <p:nvPr/>
            </p:nvSpPr>
            <p:spPr bwMode="auto">
              <a:xfrm>
                <a:off x="5068" y="4746"/>
                <a:ext cx="133" cy="3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3" y="19"/>
                  </a:cxn>
                  <a:cxn ang="0">
                    <a:pos x="130" y="37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133" h="37">
                    <a:moveTo>
                      <a:pt x="2" y="0"/>
                    </a:moveTo>
                    <a:lnTo>
                      <a:pt x="133" y="19"/>
                    </a:lnTo>
                    <a:lnTo>
                      <a:pt x="130" y="37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9" name="Freeform 139"/>
              <p:cNvSpPr>
                <a:spLocks/>
              </p:cNvSpPr>
              <p:nvPr/>
            </p:nvSpPr>
            <p:spPr bwMode="auto">
              <a:xfrm>
                <a:off x="5271" y="4774"/>
                <a:ext cx="133" cy="3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3" y="19"/>
                  </a:cxn>
                  <a:cxn ang="0">
                    <a:pos x="130" y="37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133" h="37">
                    <a:moveTo>
                      <a:pt x="2" y="0"/>
                    </a:moveTo>
                    <a:lnTo>
                      <a:pt x="133" y="19"/>
                    </a:lnTo>
                    <a:lnTo>
                      <a:pt x="130" y="37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0" name="Freeform 140"/>
              <p:cNvSpPr>
                <a:spLocks/>
              </p:cNvSpPr>
              <p:nvPr/>
            </p:nvSpPr>
            <p:spPr bwMode="auto">
              <a:xfrm>
                <a:off x="5474" y="4804"/>
                <a:ext cx="102" cy="3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02" y="14"/>
                  </a:cxn>
                  <a:cxn ang="0">
                    <a:pos x="100" y="33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102" h="33">
                    <a:moveTo>
                      <a:pt x="2" y="0"/>
                    </a:moveTo>
                    <a:lnTo>
                      <a:pt x="102" y="14"/>
                    </a:lnTo>
                    <a:lnTo>
                      <a:pt x="100" y="33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1" name="Freeform 141"/>
              <p:cNvSpPr>
                <a:spLocks/>
              </p:cNvSpPr>
              <p:nvPr/>
            </p:nvSpPr>
            <p:spPr bwMode="auto">
              <a:xfrm>
                <a:off x="5572" y="4818"/>
                <a:ext cx="35" cy="2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35" y="12"/>
                  </a:cxn>
                  <a:cxn ang="0">
                    <a:pos x="28" y="28"/>
                  </a:cxn>
                  <a:cxn ang="0">
                    <a:pos x="0" y="17"/>
                  </a:cxn>
                  <a:cxn ang="0">
                    <a:pos x="7" y="0"/>
                  </a:cxn>
                </a:cxnLst>
                <a:rect l="0" t="0" r="r" b="b"/>
                <a:pathLst>
                  <a:path w="35" h="28">
                    <a:moveTo>
                      <a:pt x="7" y="0"/>
                    </a:moveTo>
                    <a:lnTo>
                      <a:pt x="35" y="12"/>
                    </a:lnTo>
                    <a:lnTo>
                      <a:pt x="28" y="28"/>
                    </a:lnTo>
                    <a:lnTo>
                      <a:pt x="0" y="1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2" name="Freeform 142"/>
              <p:cNvSpPr>
                <a:spLocks/>
              </p:cNvSpPr>
              <p:nvPr/>
            </p:nvSpPr>
            <p:spPr bwMode="auto">
              <a:xfrm>
                <a:off x="5667" y="4863"/>
                <a:ext cx="126" cy="7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26" y="53"/>
                  </a:cxn>
                  <a:cxn ang="0">
                    <a:pos x="119" y="70"/>
                  </a:cxn>
                  <a:cxn ang="0">
                    <a:pos x="0" y="16"/>
                  </a:cxn>
                  <a:cxn ang="0">
                    <a:pos x="7" y="0"/>
                  </a:cxn>
                </a:cxnLst>
                <a:rect l="0" t="0" r="r" b="b"/>
                <a:pathLst>
                  <a:path w="126" h="70">
                    <a:moveTo>
                      <a:pt x="7" y="0"/>
                    </a:moveTo>
                    <a:lnTo>
                      <a:pt x="126" y="53"/>
                    </a:lnTo>
                    <a:lnTo>
                      <a:pt x="119" y="70"/>
                    </a:lnTo>
                    <a:lnTo>
                      <a:pt x="0" y="1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3" name="Freeform 143"/>
              <p:cNvSpPr>
                <a:spLocks/>
              </p:cNvSpPr>
              <p:nvPr/>
            </p:nvSpPr>
            <p:spPr bwMode="auto">
              <a:xfrm>
                <a:off x="5854" y="4949"/>
                <a:ext cx="126" cy="7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26" y="54"/>
                  </a:cxn>
                  <a:cxn ang="0">
                    <a:pos x="119" y="70"/>
                  </a:cxn>
                  <a:cxn ang="0">
                    <a:pos x="0" y="16"/>
                  </a:cxn>
                  <a:cxn ang="0">
                    <a:pos x="7" y="0"/>
                  </a:cxn>
                </a:cxnLst>
                <a:rect l="0" t="0" r="r" b="b"/>
                <a:pathLst>
                  <a:path w="126" h="70">
                    <a:moveTo>
                      <a:pt x="7" y="0"/>
                    </a:moveTo>
                    <a:lnTo>
                      <a:pt x="126" y="54"/>
                    </a:lnTo>
                    <a:lnTo>
                      <a:pt x="119" y="70"/>
                    </a:lnTo>
                    <a:lnTo>
                      <a:pt x="0" y="1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4" name="Freeform 144"/>
              <p:cNvSpPr>
                <a:spLocks/>
              </p:cNvSpPr>
              <p:nvPr/>
            </p:nvSpPr>
            <p:spPr bwMode="auto">
              <a:xfrm>
                <a:off x="6040" y="5035"/>
                <a:ext cx="126" cy="7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26" y="54"/>
                  </a:cxn>
                  <a:cxn ang="0">
                    <a:pos x="119" y="70"/>
                  </a:cxn>
                  <a:cxn ang="0">
                    <a:pos x="0" y="17"/>
                  </a:cxn>
                  <a:cxn ang="0">
                    <a:pos x="7" y="0"/>
                  </a:cxn>
                </a:cxnLst>
                <a:rect l="0" t="0" r="r" b="b"/>
                <a:pathLst>
                  <a:path w="126" h="70">
                    <a:moveTo>
                      <a:pt x="7" y="0"/>
                    </a:moveTo>
                    <a:lnTo>
                      <a:pt x="126" y="54"/>
                    </a:lnTo>
                    <a:lnTo>
                      <a:pt x="119" y="70"/>
                    </a:lnTo>
                    <a:lnTo>
                      <a:pt x="0" y="1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5" name="Freeform 145"/>
              <p:cNvSpPr>
                <a:spLocks/>
              </p:cNvSpPr>
              <p:nvPr/>
            </p:nvSpPr>
            <p:spPr bwMode="auto">
              <a:xfrm>
                <a:off x="6227" y="5122"/>
                <a:ext cx="65" cy="4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65" y="25"/>
                  </a:cxn>
                  <a:cxn ang="0">
                    <a:pos x="58" y="42"/>
                  </a:cxn>
                  <a:cxn ang="0">
                    <a:pos x="0" y="16"/>
                  </a:cxn>
                  <a:cxn ang="0">
                    <a:pos x="7" y="0"/>
                  </a:cxn>
                </a:cxnLst>
                <a:rect l="0" t="0" r="r" b="b"/>
                <a:pathLst>
                  <a:path w="65" h="42">
                    <a:moveTo>
                      <a:pt x="7" y="0"/>
                    </a:moveTo>
                    <a:lnTo>
                      <a:pt x="65" y="25"/>
                    </a:lnTo>
                    <a:lnTo>
                      <a:pt x="58" y="42"/>
                    </a:lnTo>
                    <a:lnTo>
                      <a:pt x="0" y="1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6" name="Freeform 146"/>
              <p:cNvSpPr>
                <a:spLocks/>
              </p:cNvSpPr>
              <p:nvPr/>
            </p:nvSpPr>
            <p:spPr bwMode="auto">
              <a:xfrm>
                <a:off x="6288" y="5147"/>
                <a:ext cx="70" cy="2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0" y="10"/>
                  </a:cxn>
                  <a:cxn ang="0">
                    <a:pos x="67" y="28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70" h="28">
                    <a:moveTo>
                      <a:pt x="2" y="0"/>
                    </a:moveTo>
                    <a:lnTo>
                      <a:pt x="70" y="10"/>
                    </a:lnTo>
                    <a:lnTo>
                      <a:pt x="67" y="28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7" name="Freeform 147"/>
              <p:cNvSpPr>
                <a:spLocks/>
              </p:cNvSpPr>
              <p:nvPr/>
            </p:nvSpPr>
            <p:spPr bwMode="auto">
              <a:xfrm>
                <a:off x="6428" y="5168"/>
                <a:ext cx="132" cy="4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2" y="21"/>
                  </a:cxn>
                  <a:cxn ang="0">
                    <a:pos x="130" y="40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132" h="40">
                    <a:moveTo>
                      <a:pt x="2" y="0"/>
                    </a:moveTo>
                    <a:lnTo>
                      <a:pt x="132" y="21"/>
                    </a:lnTo>
                    <a:lnTo>
                      <a:pt x="130" y="40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8" name="Freeform 148"/>
              <p:cNvSpPr>
                <a:spLocks/>
              </p:cNvSpPr>
              <p:nvPr/>
            </p:nvSpPr>
            <p:spPr bwMode="auto">
              <a:xfrm>
                <a:off x="6633" y="5201"/>
                <a:ext cx="130" cy="3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0" y="19"/>
                  </a:cxn>
                  <a:cxn ang="0">
                    <a:pos x="128" y="37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130" h="37">
                    <a:moveTo>
                      <a:pt x="2" y="0"/>
                    </a:moveTo>
                    <a:lnTo>
                      <a:pt x="130" y="19"/>
                    </a:lnTo>
                    <a:lnTo>
                      <a:pt x="128" y="37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9" name="Freeform 149"/>
              <p:cNvSpPr>
                <a:spLocks/>
              </p:cNvSpPr>
              <p:nvPr/>
            </p:nvSpPr>
            <p:spPr bwMode="auto">
              <a:xfrm>
                <a:off x="6836" y="5231"/>
                <a:ext cx="130" cy="4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0" y="21"/>
                  </a:cxn>
                  <a:cxn ang="0">
                    <a:pos x="128" y="40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130" h="40">
                    <a:moveTo>
                      <a:pt x="2" y="0"/>
                    </a:moveTo>
                    <a:lnTo>
                      <a:pt x="130" y="21"/>
                    </a:lnTo>
                    <a:lnTo>
                      <a:pt x="128" y="40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0" name="Freeform 150"/>
              <p:cNvSpPr>
                <a:spLocks/>
              </p:cNvSpPr>
              <p:nvPr/>
            </p:nvSpPr>
            <p:spPr bwMode="auto">
              <a:xfrm>
                <a:off x="7036" y="5266"/>
                <a:ext cx="131" cy="5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31" y="33"/>
                  </a:cxn>
                  <a:cxn ang="0">
                    <a:pos x="126" y="51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131" h="51">
                    <a:moveTo>
                      <a:pt x="5" y="0"/>
                    </a:moveTo>
                    <a:lnTo>
                      <a:pt x="131" y="33"/>
                    </a:lnTo>
                    <a:lnTo>
                      <a:pt x="126" y="51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1" name="Freeform 151"/>
              <p:cNvSpPr>
                <a:spLocks/>
              </p:cNvSpPr>
              <p:nvPr/>
            </p:nvSpPr>
            <p:spPr bwMode="auto">
              <a:xfrm>
                <a:off x="7234" y="5315"/>
                <a:ext cx="131" cy="5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31" y="33"/>
                  </a:cxn>
                  <a:cxn ang="0">
                    <a:pos x="126" y="51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131" h="51">
                    <a:moveTo>
                      <a:pt x="5" y="0"/>
                    </a:moveTo>
                    <a:lnTo>
                      <a:pt x="131" y="33"/>
                    </a:lnTo>
                    <a:lnTo>
                      <a:pt x="126" y="51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2" name="Freeform 152"/>
              <p:cNvSpPr>
                <a:spLocks/>
              </p:cNvSpPr>
              <p:nvPr/>
            </p:nvSpPr>
            <p:spPr bwMode="auto">
              <a:xfrm>
                <a:off x="7435" y="5366"/>
                <a:ext cx="131" cy="5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31" y="33"/>
                  </a:cxn>
                  <a:cxn ang="0">
                    <a:pos x="126" y="52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131" h="52">
                    <a:moveTo>
                      <a:pt x="5" y="0"/>
                    </a:moveTo>
                    <a:lnTo>
                      <a:pt x="131" y="33"/>
                    </a:lnTo>
                    <a:lnTo>
                      <a:pt x="126" y="52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3" name="Freeform 153"/>
              <p:cNvSpPr>
                <a:spLocks/>
              </p:cNvSpPr>
              <p:nvPr/>
            </p:nvSpPr>
            <p:spPr bwMode="auto">
              <a:xfrm>
                <a:off x="7633" y="5415"/>
                <a:ext cx="84" cy="4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4" y="21"/>
                  </a:cxn>
                  <a:cxn ang="0">
                    <a:pos x="80" y="40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84" h="40">
                    <a:moveTo>
                      <a:pt x="5" y="0"/>
                    </a:moveTo>
                    <a:lnTo>
                      <a:pt x="84" y="21"/>
                    </a:lnTo>
                    <a:lnTo>
                      <a:pt x="80" y="40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4" name="Freeform 154"/>
              <p:cNvSpPr>
                <a:spLocks/>
              </p:cNvSpPr>
              <p:nvPr/>
            </p:nvSpPr>
            <p:spPr bwMode="auto">
              <a:xfrm>
                <a:off x="7713" y="5429"/>
                <a:ext cx="51" cy="2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9" y="0"/>
                  </a:cxn>
                  <a:cxn ang="0">
                    <a:pos x="51" y="19"/>
                  </a:cxn>
                  <a:cxn ang="0">
                    <a:pos x="2" y="26"/>
                  </a:cxn>
                  <a:cxn ang="0">
                    <a:pos x="0" y="7"/>
                  </a:cxn>
                </a:cxnLst>
                <a:rect l="0" t="0" r="r" b="b"/>
                <a:pathLst>
                  <a:path w="51" h="26">
                    <a:moveTo>
                      <a:pt x="0" y="7"/>
                    </a:moveTo>
                    <a:lnTo>
                      <a:pt x="49" y="0"/>
                    </a:lnTo>
                    <a:lnTo>
                      <a:pt x="51" y="19"/>
                    </a:lnTo>
                    <a:lnTo>
                      <a:pt x="2" y="2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5" name="Freeform 155"/>
              <p:cNvSpPr>
                <a:spLocks/>
              </p:cNvSpPr>
              <p:nvPr/>
            </p:nvSpPr>
            <p:spPr bwMode="auto">
              <a:xfrm>
                <a:off x="7834" y="5399"/>
                <a:ext cx="133" cy="37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30" y="0"/>
                  </a:cxn>
                  <a:cxn ang="0">
                    <a:pos x="133" y="19"/>
                  </a:cxn>
                  <a:cxn ang="0">
                    <a:pos x="2" y="37"/>
                  </a:cxn>
                  <a:cxn ang="0">
                    <a:pos x="0" y="19"/>
                  </a:cxn>
                </a:cxnLst>
                <a:rect l="0" t="0" r="r" b="b"/>
                <a:pathLst>
                  <a:path w="133" h="37">
                    <a:moveTo>
                      <a:pt x="0" y="19"/>
                    </a:moveTo>
                    <a:lnTo>
                      <a:pt x="130" y="0"/>
                    </a:lnTo>
                    <a:lnTo>
                      <a:pt x="133" y="19"/>
                    </a:lnTo>
                    <a:lnTo>
                      <a:pt x="2" y="37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6" name="Freeform 156"/>
              <p:cNvSpPr>
                <a:spLocks/>
              </p:cNvSpPr>
              <p:nvPr/>
            </p:nvSpPr>
            <p:spPr bwMode="auto">
              <a:xfrm>
                <a:off x="8039" y="5369"/>
                <a:ext cx="131" cy="3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28" y="0"/>
                  </a:cxn>
                  <a:cxn ang="0">
                    <a:pos x="131" y="18"/>
                  </a:cxn>
                  <a:cxn ang="0">
                    <a:pos x="2" y="37"/>
                  </a:cxn>
                  <a:cxn ang="0">
                    <a:pos x="0" y="18"/>
                  </a:cxn>
                </a:cxnLst>
                <a:rect l="0" t="0" r="r" b="b"/>
                <a:pathLst>
                  <a:path w="131" h="37">
                    <a:moveTo>
                      <a:pt x="0" y="18"/>
                    </a:moveTo>
                    <a:lnTo>
                      <a:pt x="128" y="0"/>
                    </a:lnTo>
                    <a:lnTo>
                      <a:pt x="131" y="18"/>
                    </a:lnTo>
                    <a:lnTo>
                      <a:pt x="2" y="3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7" name="Freeform 157"/>
              <p:cNvSpPr>
                <a:spLocks/>
              </p:cNvSpPr>
              <p:nvPr/>
            </p:nvSpPr>
            <p:spPr bwMode="auto">
              <a:xfrm>
                <a:off x="8242" y="5338"/>
                <a:ext cx="131" cy="38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28" y="0"/>
                  </a:cxn>
                  <a:cxn ang="0">
                    <a:pos x="131" y="19"/>
                  </a:cxn>
                  <a:cxn ang="0">
                    <a:pos x="2" y="38"/>
                  </a:cxn>
                  <a:cxn ang="0">
                    <a:pos x="0" y="19"/>
                  </a:cxn>
                </a:cxnLst>
                <a:rect l="0" t="0" r="r" b="b"/>
                <a:pathLst>
                  <a:path w="131" h="38">
                    <a:moveTo>
                      <a:pt x="0" y="19"/>
                    </a:moveTo>
                    <a:lnTo>
                      <a:pt x="128" y="0"/>
                    </a:lnTo>
                    <a:lnTo>
                      <a:pt x="131" y="19"/>
                    </a:lnTo>
                    <a:lnTo>
                      <a:pt x="2" y="38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8" name="Freeform 158"/>
              <p:cNvSpPr>
                <a:spLocks/>
              </p:cNvSpPr>
              <p:nvPr/>
            </p:nvSpPr>
            <p:spPr bwMode="auto">
              <a:xfrm>
                <a:off x="8445" y="5287"/>
                <a:ext cx="130" cy="56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126" y="0"/>
                  </a:cxn>
                  <a:cxn ang="0">
                    <a:pos x="130" y="19"/>
                  </a:cxn>
                  <a:cxn ang="0">
                    <a:pos x="5" y="56"/>
                  </a:cxn>
                  <a:cxn ang="0">
                    <a:pos x="0" y="37"/>
                  </a:cxn>
                </a:cxnLst>
                <a:rect l="0" t="0" r="r" b="b"/>
                <a:pathLst>
                  <a:path w="130" h="56">
                    <a:moveTo>
                      <a:pt x="0" y="37"/>
                    </a:moveTo>
                    <a:lnTo>
                      <a:pt x="126" y="0"/>
                    </a:lnTo>
                    <a:lnTo>
                      <a:pt x="130" y="19"/>
                    </a:lnTo>
                    <a:lnTo>
                      <a:pt x="5" y="5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9" name="Freeform 159"/>
              <p:cNvSpPr>
                <a:spLocks/>
              </p:cNvSpPr>
              <p:nvPr/>
            </p:nvSpPr>
            <p:spPr bwMode="auto">
              <a:xfrm>
                <a:off x="8641" y="5229"/>
                <a:ext cx="130" cy="56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126" y="0"/>
                  </a:cxn>
                  <a:cxn ang="0">
                    <a:pos x="130" y="18"/>
                  </a:cxn>
                  <a:cxn ang="0">
                    <a:pos x="4" y="56"/>
                  </a:cxn>
                  <a:cxn ang="0">
                    <a:pos x="0" y="37"/>
                  </a:cxn>
                </a:cxnLst>
                <a:rect l="0" t="0" r="r" b="b"/>
                <a:pathLst>
                  <a:path w="130" h="56">
                    <a:moveTo>
                      <a:pt x="0" y="37"/>
                    </a:moveTo>
                    <a:lnTo>
                      <a:pt x="126" y="0"/>
                    </a:lnTo>
                    <a:lnTo>
                      <a:pt x="130" y="18"/>
                    </a:lnTo>
                    <a:lnTo>
                      <a:pt x="4" y="5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0" name="Freeform 160"/>
              <p:cNvSpPr>
                <a:spLocks/>
              </p:cNvSpPr>
              <p:nvPr/>
            </p:nvSpPr>
            <p:spPr bwMode="auto">
              <a:xfrm>
                <a:off x="8839" y="5173"/>
                <a:ext cx="131" cy="56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126" y="0"/>
                  </a:cxn>
                  <a:cxn ang="0">
                    <a:pos x="131" y="19"/>
                  </a:cxn>
                  <a:cxn ang="0">
                    <a:pos x="5" y="56"/>
                  </a:cxn>
                  <a:cxn ang="0">
                    <a:pos x="0" y="37"/>
                  </a:cxn>
                </a:cxnLst>
                <a:rect l="0" t="0" r="r" b="b"/>
                <a:pathLst>
                  <a:path w="131" h="56">
                    <a:moveTo>
                      <a:pt x="0" y="37"/>
                    </a:moveTo>
                    <a:lnTo>
                      <a:pt x="126" y="0"/>
                    </a:lnTo>
                    <a:lnTo>
                      <a:pt x="131" y="19"/>
                    </a:lnTo>
                    <a:lnTo>
                      <a:pt x="5" y="5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1" name="Freeform 161"/>
              <p:cNvSpPr>
                <a:spLocks/>
              </p:cNvSpPr>
              <p:nvPr/>
            </p:nvSpPr>
            <p:spPr bwMode="auto">
              <a:xfrm>
                <a:off x="9037" y="5122"/>
                <a:ext cx="108" cy="49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103" y="0"/>
                  </a:cxn>
                  <a:cxn ang="0">
                    <a:pos x="108" y="18"/>
                  </a:cxn>
                  <a:cxn ang="0">
                    <a:pos x="5" y="49"/>
                  </a:cxn>
                  <a:cxn ang="0">
                    <a:pos x="0" y="30"/>
                  </a:cxn>
                </a:cxnLst>
                <a:rect l="0" t="0" r="r" b="b"/>
                <a:pathLst>
                  <a:path w="108" h="49">
                    <a:moveTo>
                      <a:pt x="0" y="30"/>
                    </a:moveTo>
                    <a:lnTo>
                      <a:pt x="103" y="0"/>
                    </a:lnTo>
                    <a:lnTo>
                      <a:pt x="108" y="18"/>
                    </a:lnTo>
                    <a:lnTo>
                      <a:pt x="5" y="49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2" name="Freeform 162"/>
              <p:cNvSpPr>
                <a:spLocks/>
              </p:cNvSpPr>
              <p:nvPr/>
            </p:nvSpPr>
            <p:spPr bwMode="auto">
              <a:xfrm>
                <a:off x="9142" y="5122"/>
                <a:ext cx="26" cy="2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6" y="2"/>
                  </a:cxn>
                  <a:cxn ang="0">
                    <a:pos x="23" y="21"/>
                  </a:cxn>
                  <a:cxn ang="0">
                    <a:pos x="0" y="18"/>
                  </a:cxn>
                  <a:cxn ang="0">
                    <a:pos x="3" y="0"/>
                  </a:cxn>
                </a:cxnLst>
                <a:rect l="0" t="0" r="r" b="b"/>
                <a:pathLst>
                  <a:path w="26" h="21">
                    <a:moveTo>
                      <a:pt x="3" y="0"/>
                    </a:moveTo>
                    <a:lnTo>
                      <a:pt x="26" y="2"/>
                    </a:lnTo>
                    <a:lnTo>
                      <a:pt x="23" y="21"/>
                    </a:lnTo>
                    <a:lnTo>
                      <a:pt x="0" y="1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3" name="Freeform 163"/>
              <p:cNvSpPr>
                <a:spLocks/>
              </p:cNvSpPr>
              <p:nvPr/>
            </p:nvSpPr>
            <p:spPr bwMode="auto">
              <a:xfrm>
                <a:off x="9240" y="5129"/>
                <a:ext cx="133" cy="2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3" y="9"/>
                  </a:cxn>
                  <a:cxn ang="0">
                    <a:pos x="131" y="28"/>
                  </a:cxn>
                  <a:cxn ang="0">
                    <a:pos x="0" y="18"/>
                  </a:cxn>
                  <a:cxn ang="0">
                    <a:pos x="2" y="0"/>
                  </a:cxn>
                </a:cxnLst>
                <a:rect l="0" t="0" r="r" b="b"/>
                <a:pathLst>
                  <a:path w="133" h="28">
                    <a:moveTo>
                      <a:pt x="2" y="0"/>
                    </a:moveTo>
                    <a:lnTo>
                      <a:pt x="133" y="9"/>
                    </a:lnTo>
                    <a:lnTo>
                      <a:pt x="131" y="28"/>
                    </a:lnTo>
                    <a:lnTo>
                      <a:pt x="0" y="1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4" name="Freeform 164"/>
              <p:cNvSpPr>
                <a:spLocks/>
              </p:cNvSpPr>
              <p:nvPr/>
            </p:nvSpPr>
            <p:spPr bwMode="auto">
              <a:xfrm>
                <a:off x="9445" y="5143"/>
                <a:ext cx="133" cy="2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33" y="9"/>
                  </a:cxn>
                  <a:cxn ang="0">
                    <a:pos x="131" y="28"/>
                  </a:cxn>
                  <a:cxn ang="0">
                    <a:pos x="0" y="18"/>
                  </a:cxn>
                  <a:cxn ang="0">
                    <a:pos x="3" y="0"/>
                  </a:cxn>
                </a:cxnLst>
                <a:rect l="0" t="0" r="r" b="b"/>
                <a:pathLst>
                  <a:path w="133" h="28">
                    <a:moveTo>
                      <a:pt x="3" y="0"/>
                    </a:moveTo>
                    <a:lnTo>
                      <a:pt x="133" y="9"/>
                    </a:lnTo>
                    <a:lnTo>
                      <a:pt x="131" y="28"/>
                    </a:lnTo>
                    <a:lnTo>
                      <a:pt x="0" y="1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5" name="Freeform 165"/>
              <p:cNvSpPr>
                <a:spLocks/>
              </p:cNvSpPr>
              <p:nvPr/>
            </p:nvSpPr>
            <p:spPr bwMode="auto">
              <a:xfrm>
                <a:off x="9651" y="5157"/>
                <a:ext cx="133" cy="2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3" y="9"/>
                  </a:cxn>
                  <a:cxn ang="0">
                    <a:pos x="130" y="28"/>
                  </a:cxn>
                  <a:cxn ang="0">
                    <a:pos x="0" y="18"/>
                  </a:cxn>
                  <a:cxn ang="0">
                    <a:pos x="2" y="0"/>
                  </a:cxn>
                </a:cxnLst>
                <a:rect l="0" t="0" r="r" b="b"/>
                <a:pathLst>
                  <a:path w="133" h="28">
                    <a:moveTo>
                      <a:pt x="2" y="0"/>
                    </a:moveTo>
                    <a:lnTo>
                      <a:pt x="133" y="9"/>
                    </a:lnTo>
                    <a:lnTo>
                      <a:pt x="130" y="28"/>
                    </a:lnTo>
                    <a:lnTo>
                      <a:pt x="0" y="1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6" name="Freeform 166"/>
              <p:cNvSpPr>
                <a:spLocks/>
              </p:cNvSpPr>
              <p:nvPr/>
            </p:nvSpPr>
            <p:spPr bwMode="auto">
              <a:xfrm>
                <a:off x="9853" y="5140"/>
                <a:ext cx="133" cy="49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29" y="0"/>
                  </a:cxn>
                  <a:cxn ang="0">
                    <a:pos x="133" y="19"/>
                  </a:cxn>
                  <a:cxn ang="0">
                    <a:pos x="5" y="49"/>
                  </a:cxn>
                  <a:cxn ang="0">
                    <a:pos x="0" y="31"/>
                  </a:cxn>
                </a:cxnLst>
                <a:rect l="0" t="0" r="r" b="b"/>
                <a:pathLst>
                  <a:path w="133" h="49">
                    <a:moveTo>
                      <a:pt x="0" y="31"/>
                    </a:moveTo>
                    <a:lnTo>
                      <a:pt x="129" y="0"/>
                    </a:lnTo>
                    <a:lnTo>
                      <a:pt x="133" y="19"/>
                    </a:lnTo>
                    <a:lnTo>
                      <a:pt x="5" y="4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7" name="Freeform 167"/>
              <p:cNvSpPr>
                <a:spLocks/>
              </p:cNvSpPr>
              <p:nvPr/>
            </p:nvSpPr>
            <p:spPr bwMode="auto">
              <a:xfrm>
                <a:off x="10054" y="5094"/>
                <a:ext cx="131" cy="49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126" y="0"/>
                  </a:cxn>
                  <a:cxn ang="0">
                    <a:pos x="131" y="18"/>
                  </a:cxn>
                  <a:cxn ang="0">
                    <a:pos x="5" y="49"/>
                  </a:cxn>
                  <a:cxn ang="0">
                    <a:pos x="0" y="30"/>
                  </a:cxn>
                </a:cxnLst>
                <a:rect l="0" t="0" r="r" b="b"/>
                <a:pathLst>
                  <a:path w="131" h="49">
                    <a:moveTo>
                      <a:pt x="0" y="30"/>
                    </a:moveTo>
                    <a:lnTo>
                      <a:pt x="126" y="0"/>
                    </a:lnTo>
                    <a:lnTo>
                      <a:pt x="131" y="18"/>
                    </a:lnTo>
                    <a:lnTo>
                      <a:pt x="5" y="49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8" name="Freeform 168"/>
              <p:cNvSpPr>
                <a:spLocks/>
              </p:cNvSpPr>
              <p:nvPr/>
            </p:nvSpPr>
            <p:spPr bwMode="auto">
              <a:xfrm>
                <a:off x="10255" y="5049"/>
                <a:ext cx="130" cy="47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26" y="0"/>
                  </a:cxn>
                  <a:cxn ang="0">
                    <a:pos x="130" y="19"/>
                  </a:cxn>
                  <a:cxn ang="0">
                    <a:pos x="4" y="47"/>
                  </a:cxn>
                  <a:cxn ang="0">
                    <a:pos x="0" y="28"/>
                  </a:cxn>
                </a:cxnLst>
                <a:rect l="0" t="0" r="r" b="b"/>
                <a:pathLst>
                  <a:path w="130" h="47">
                    <a:moveTo>
                      <a:pt x="0" y="28"/>
                    </a:moveTo>
                    <a:lnTo>
                      <a:pt x="126" y="0"/>
                    </a:lnTo>
                    <a:lnTo>
                      <a:pt x="130" y="19"/>
                    </a:lnTo>
                    <a:lnTo>
                      <a:pt x="4" y="47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9" name="Freeform 169"/>
              <p:cNvSpPr>
                <a:spLocks/>
              </p:cNvSpPr>
              <p:nvPr/>
            </p:nvSpPr>
            <p:spPr bwMode="auto">
              <a:xfrm>
                <a:off x="10453" y="5005"/>
                <a:ext cx="119" cy="44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114" y="0"/>
                  </a:cxn>
                  <a:cxn ang="0">
                    <a:pos x="119" y="19"/>
                  </a:cxn>
                  <a:cxn ang="0">
                    <a:pos x="5" y="44"/>
                  </a:cxn>
                  <a:cxn ang="0">
                    <a:pos x="0" y="26"/>
                  </a:cxn>
                </a:cxnLst>
                <a:rect l="0" t="0" r="r" b="b"/>
                <a:pathLst>
                  <a:path w="119" h="44">
                    <a:moveTo>
                      <a:pt x="0" y="26"/>
                    </a:moveTo>
                    <a:lnTo>
                      <a:pt x="114" y="0"/>
                    </a:lnTo>
                    <a:lnTo>
                      <a:pt x="119" y="19"/>
                    </a:lnTo>
                    <a:lnTo>
                      <a:pt x="5" y="44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0" name="Freeform 170"/>
              <p:cNvSpPr>
                <a:spLocks/>
              </p:cNvSpPr>
              <p:nvPr/>
            </p:nvSpPr>
            <p:spPr bwMode="auto">
              <a:xfrm>
                <a:off x="10565" y="5000"/>
                <a:ext cx="21" cy="24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4" y="0"/>
                  </a:cxn>
                  <a:cxn ang="0">
                    <a:pos x="21" y="19"/>
                  </a:cxn>
                  <a:cxn ang="0">
                    <a:pos x="7" y="24"/>
                  </a:cxn>
                  <a:cxn ang="0">
                    <a:pos x="0" y="5"/>
                  </a:cxn>
                </a:cxnLst>
                <a:rect l="0" t="0" r="r" b="b"/>
                <a:pathLst>
                  <a:path w="21" h="24">
                    <a:moveTo>
                      <a:pt x="0" y="5"/>
                    </a:moveTo>
                    <a:lnTo>
                      <a:pt x="14" y="0"/>
                    </a:lnTo>
                    <a:lnTo>
                      <a:pt x="21" y="19"/>
                    </a:lnTo>
                    <a:lnTo>
                      <a:pt x="7" y="2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1" name="Freeform 171"/>
              <p:cNvSpPr>
                <a:spLocks/>
              </p:cNvSpPr>
              <p:nvPr/>
            </p:nvSpPr>
            <p:spPr bwMode="auto">
              <a:xfrm>
                <a:off x="10651" y="4940"/>
                <a:ext cx="131" cy="58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6" y="0"/>
                  </a:cxn>
                  <a:cxn ang="0">
                    <a:pos x="131" y="18"/>
                  </a:cxn>
                  <a:cxn ang="0">
                    <a:pos x="5" y="58"/>
                  </a:cxn>
                  <a:cxn ang="0">
                    <a:pos x="0" y="39"/>
                  </a:cxn>
                </a:cxnLst>
                <a:rect l="0" t="0" r="r" b="b"/>
                <a:pathLst>
                  <a:path w="131" h="58">
                    <a:moveTo>
                      <a:pt x="0" y="39"/>
                    </a:moveTo>
                    <a:lnTo>
                      <a:pt x="126" y="0"/>
                    </a:lnTo>
                    <a:lnTo>
                      <a:pt x="131" y="18"/>
                    </a:lnTo>
                    <a:lnTo>
                      <a:pt x="5" y="58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2" name="Freeform 172"/>
              <p:cNvSpPr>
                <a:spLocks/>
              </p:cNvSpPr>
              <p:nvPr/>
            </p:nvSpPr>
            <p:spPr bwMode="auto">
              <a:xfrm>
                <a:off x="10847" y="4877"/>
                <a:ext cx="128" cy="58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4" y="0"/>
                  </a:cxn>
                  <a:cxn ang="0">
                    <a:pos x="128" y="18"/>
                  </a:cxn>
                  <a:cxn ang="0">
                    <a:pos x="5" y="58"/>
                  </a:cxn>
                  <a:cxn ang="0">
                    <a:pos x="0" y="39"/>
                  </a:cxn>
                </a:cxnLst>
                <a:rect l="0" t="0" r="r" b="b"/>
                <a:pathLst>
                  <a:path w="128" h="58">
                    <a:moveTo>
                      <a:pt x="0" y="39"/>
                    </a:moveTo>
                    <a:lnTo>
                      <a:pt x="124" y="0"/>
                    </a:lnTo>
                    <a:lnTo>
                      <a:pt x="128" y="18"/>
                    </a:lnTo>
                    <a:lnTo>
                      <a:pt x="5" y="58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3" name="Freeform 173"/>
              <p:cNvSpPr>
                <a:spLocks/>
              </p:cNvSpPr>
              <p:nvPr/>
            </p:nvSpPr>
            <p:spPr bwMode="auto">
              <a:xfrm>
                <a:off x="11043" y="4814"/>
                <a:ext cx="128" cy="58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124" y="0"/>
                  </a:cxn>
                  <a:cxn ang="0">
                    <a:pos x="128" y="18"/>
                  </a:cxn>
                  <a:cxn ang="0">
                    <a:pos x="5" y="58"/>
                  </a:cxn>
                  <a:cxn ang="0">
                    <a:pos x="0" y="39"/>
                  </a:cxn>
                </a:cxnLst>
                <a:rect l="0" t="0" r="r" b="b"/>
                <a:pathLst>
                  <a:path w="128" h="58">
                    <a:moveTo>
                      <a:pt x="0" y="39"/>
                    </a:moveTo>
                    <a:lnTo>
                      <a:pt x="124" y="0"/>
                    </a:lnTo>
                    <a:lnTo>
                      <a:pt x="128" y="18"/>
                    </a:lnTo>
                    <a:lnTo>
                      <a:pt x="5" y="58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4" name="Freeform 174"/>
              <p:cNvSpPr>
                <a:spLocks/>
              </p:cNvSpPr>
              <p:nvPr/>
            </p:nvSpPr>
            <p:spPr bwMode="auto">
              <a:xfrm>
                <a:off x="11236" y="4779"/>
                <a:ext cx="49" cy="32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2" y="0"/>
                  </a:cxn>
                  <a:cxn ang="0">
                    <a:pos x="49" y="18"/>
                  </a:cxn>
                  <a:cxn ang="0">
                    <a:pos x="7" y="32"/>
                  </a:cxn>
                  <a:cxn ang="0">
                    <a:pos x="0" y="14"/>
                  </a:cxn>
                </a:cxnLst>
                <a:rect l="0" t="0" r="r" b="b"/>
                <a:pathLst>
                  <a:path w="49" h="32">
                    <a:moveTo>
                      <a:pt x="0" y="14"/>
                    </a:moveTo>
                    <a:lnTo>
                      <a:pt x="42" y="0"/>
                    </a:lnTo>
                    <a:lnTo>
                      <a:pt x="49" y="18"/>
                    </a:lnTo>
                    <a:lnTo>
                      <a:pt x="7" y="3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5" name="Freeform 175"/>
              <p:cNvSpPr>
                <a:spLocks/>
              </p:cNvSpPr>
              <p:nvPr/>
            </p:nvSpPr>
            <p:spPr bwMode="auto">
              <a:xfrm>
                <a:off x="578" y="4700"/>
                <a:ext cx="10705" cy="436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306" y="187"/>
                  </a:cxn>
                  <a:cxn ang="0">
                    <a:pos x="612" y="182"/>
                  </a:cxn>
                  <a:cxn ang="0">
                    <a:pos x="918" y="174"/>
                  </a:cxn>
                  <a:cxn ang="0">
                    <a:pos x="1224" y="161"/>
                  </a:cxn>
                  <a:cxn ang="0">
                    <a:pos x="1530" y="127"/>
                  </a:cxn>
                  <a:cxn ang="0">
                    <a:pos x="1836" y="117"/>
                  </a:cxn>
                  <a:cxn ang="0">
                    <a:pos x="2142" y="85"/>
                  </a:cxn>
                  <a:cxn ang="0">
                    <a:pos x="2448" y="113"/>
                  </a:cxn>
                  <a:cxn ang="0">
                    <a:pos x="2754" y="127"/>
                  </a:cxn>
                  <a:cxn ang="0">
                    <a:pos x="3060" y="122"/>
                  </a:cxn>
                  <a:cxn ang="0">
                    <a:pos x="3366" y="91"/>
                  </a:cxn>
                  <a:cxn ang="0">
                    <a:pos x="3672" y="28"/>
                  </a:cxn>
                  <a:cxn ang="0">
                    <a:pos x="3978" y="57"/>
                  </a:cxn>
                  <a:cxn ang="0">
                    <a:pos x="4284" y="32"/>
                  </a:cxn>
                  <a:cxn ang="0">
                    <a:pos x="4590" y="0"/>
                  </a:cxn>
                </a:cxnLst>
                <a:rect l="0" t="0" r="r" b="b"/>
                <a:pathLst>
                  <a:path w="4590" h="187">
                    <a:moveTo>
                      <a:pt x="0" y="182"/>
                    </a:moveTo>
                    <a:lnTo>
                      <a:pt x="306" y="187"/>
                    </a:lnTo>
                    <a:lnTo>
                      <a:pt x="612" y="182"/>
                    </a:lnTo>
                    <a:lnTo>
                      <a:pt x="918" y="174"/>
                    </a:lnTo>
                    <a:lnTo>
                      <a:pt x="1224" y="161"/>
                    </a:lnTo>
                    <a:lnTo>
                      <a:pt x="1530" y="127"/>
                    </a:lnTo>
                    <a:lnTo>
                      <a:pt x="1836" y="117"/>
                    </a:lnTo>
                    <a:lnTo>
                      <a:pt x="2142" y="85"/>
                    </a:lnTo>
                    <a:lnTo>
                      <a:pt x="2448" y="113"/>
                    </a:lnTo>
                    <a:lnTo>
                      <a:pt x="2754" y="127"/>
                    </a:lnTo>
                    <a:lnTo>
                      <a:pt x="3060" y="122"/>
                    </a:lnTo>
                    <a:lnTo>
                      <a:pt x="3366" y="91"/>
                    </a:lnTo>
                    <a:lnTo>
                      <a:pt x="3672" y="28"/>
                    </a:lnTo>
                    <a:lnTo>
                      <a:pt x="3978" y="57"/>
                    </a:lnTo>
                    <a:lnTo>
                      <a:pt x="4284" y="32"/>
                    </a:lnTo>
                    <a:lnTo>
                      <a:pt x="459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6" name="Rectangle 176"/>
              <p:cNvSpPr>
                <a:spLocks noChangeArrowheads="1"/>
              </p:cNvSpPr>
              <p:nvPr/>
            </p:nvSpPr>
            <p:spPr bwMode="auto">
              <a:xfrm>
                <a:off x="578" y="5084"/>
                <a:ext cx="75" cy="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7" name="Rectangle 177"/>
              <p:cNvSpPr>
                <a:spLocks noChangeArrowheads="1"/>
              </p:cNvSpPr>
              <p:nvPr/>
            </p:nvSpPr>
            <p:spPr bwMode="auto">
              <a:xfrm>
                <a:off x="802" y="5084"/>
                <a:ext cx="75" cy="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8" name="Rectangle 178"/>
              <p:cNvSpPr>
                <a:spLocks noChangeArrowheads="1"/>
              </p:cNvSpPr>
              <p:nvPr/>
            </p:nvSpPr>
            <p:spPr bwMode="auto">
              <a:xfrm>
                <a:off x="1026" y="5084"/>
                <a:ext cx="75" cy="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9" name="Rectangle 179"/>
              <p:cNvSpPr>
                <a:spLocks noChangeArrowheads="1"/>
              </p:cNvSpPr>
              <p:nvPr/>
            </p:nvSpPr>
            <p:spPr bwMode="auto">
              <a:xfrm>
                <a:off x="1250" y="5084"/>
                <a:ext cx="42" cy="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0" name="Rectangle 180"/>
              <p:cNvSpPr>
                <a:spLocks noChangeArrowheads="1"/>
              </p:cNvSpPr>
              <p:nvPr/>
            </p:nvSpPr>
            <p:spPr bwMode="auto">
              <a:xfrm>
                <a:off x="1292" y="5084"/>
                <a:ext cx="33" cy="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1" name="Rectangle 181"/>
              <p:cNvSpPr>
                <a:spLocks noChangeArrowheads="1"/>
              </p:cNvSpPr>
              <p:nvPr/>
            </p:nvSpPr>
            <p:spPr bwMode="auto">
              <a:xfrm>
                <a:off x="1474" y="5080"/>
                <a:ext cx="75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2" name="Freeform 182"/>
              <p:cNvSpPr>
                <a:spLocks/>
              </p:cNvSpPr>
              <p:nvPr/>
            </p:nvSpPr>
            <p:spPr bwMode="auto">
              <a:xfrm>
                <a:off x="1698" y="5075"/>
                <a:ext cx="74" cy="4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4" y="0"/>
                  </a:cxn>
                  <a:cxn ang="0">
                    <a:pos x="74" y="37"/>
                  </a:cxn>
                  <a:cxn ang="0">
                    <a:pos x="0" y="40"/>
                  </a:cxn>
                  <a:cxn ang="0">
                    <a:pos x="0" y="2"/>
                  </a:cxn>
                </a:cxnLst>
                <a:rect l="0" t="0" r="r" b="b"/>
                <a:pathLst>
                  <a:path w="74" h="40">
                    <a:moveTo>
                      <a:pt x="0" y="2"/>
                    </a:moveTo>
                    <a:lnTo>
                      <a:pt x="74" y="0"/>
                    </a:lnTo>
                    <a:lnTo>
                      <a:pt x="74" y="37"/>
                    </a:lnTo>
                    <a:lnTo>
                      <a:pt x="0" y="4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3" name="Freeform 183"/>
              <p:cNvSpPr>
                <a:spLocks/>
              </p:cNvSpPr>
              <p:nvPr/>
            </p:nvSpPr>
            <p:spPr bwMode="auto">
              <a:xfrm>
                <a:off x="1922" y="5070"/>
                <a:ext cx="74" cy="4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4" y="0"/>
                  </a:cxn>
                  <a:cxn ang="0">
                    <a:pos x="74" y="38"/>
                  </a:cxn>
                  <a:cxn ang="0">
                    <a:pos x="0" y="40"/>
                  </a:cxn>
                  <a:cxn ang="0">
                    <a:pos x="0" y="3"/>
                  </a:cxn>
                </a:cxnLst>
                <a:rect l="0" t="0" r="r" b="b"/>
                <a:pathLst>
                  <a:path w="74" h="40">
                    <a:moveTo>
                      <a:pt x="0" y="3"/>
                    </a:moveTo>
                    <a:lnTo>
                      <a:pt x="74" y="0"/>
                    </a:lnTo>
                    <a:lnTo>
                      <a:pt x="74" y="38"/>
                    </a:lnTo>
                    <a:lnTo>
                      <a:pt x="0" y="4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4" name="Freeform 184"/>
              <p:cNvSpPr>
                <a:spLocks/>
              </p:cNvSpPr>
              <p:nvPr/>
            </p:nvSpPr>
            <p:spPr bwMode="auto">
              <a:xfrm>
                <a:off x="2146" y="5061"/>
                <a:ext cx="74" cy="4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4" y="0"/>
                  </a:cxn>
                  <a:cxn ang="0">
                    <a:pos x="74" y="37"/>
                  </a:cxn>
                  <a:cxn ang="0">
                    <a:pos x="0" y="40"/>
                  </a:cxn>
                  <a:cxn ang="0">
                    <a:pos x="0" y="2"/>
                  </a:cxn>
                </a:cxnLst>
                <a:rect l="0" t="0" r="r" b="b"/>
                <a:pathLst>
                  <a:path w="74" h="40">
                    <a:moveTo>
                      <a:pt x="0" y="2"/>
                    </a:moveTo>
                    <a:lnTo>
                      <a:pt x="74" y="0"/>
                    </a:lnTo>
                    <a:lnTo>
                      <a:pt x="74" y="37"/>
                    </a:lnTo>
                    <a:lnTo>
                      <a:pt x="0" y="4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5" name="Freeform 185"/>
              <p:cNvSpPr>
                <a:spLocks/>
              </p:cNvSpPr>
              <p:nvPr/>
            </p:nvSpPr>
            <p:spPr bwMode="auto">
              <a:xfrm>
                <a:off x="2367" y="5049"/>
                <a:ext cx="77" cy="4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5" y="0"/>
                  </a:cxn>
                  <a:cxn ang="0">
                    <a:pos x="77" y="38"/>
                  </a:cxn>
                  <a:cxn ang="0">
                    <a:pos x="3" y="42"/>
                  </a:cxn>
                  <a:cxn ang="0">
                    <a:pos x="0" y="5"/>
                  </a:cxn>
                </a:cxnLst>
                <a:rect l="0" t="0" r="r" b="b"/>
                <a:pathLst>
                  <a:path w="77" h="42">
                    <a:moveTo>
                      <a:pt x="0" y="5"/>
                    </a:moveTo>
                    <a:lnTo>
                      <a:pt x="75" y="0"/>
                    </a:lnTo>
                    <a:lnTo>
                      <a:pt x="77" y="38"/>
                    </a:lnTo>
                    <a:lnTo>
                      <a:pt x="3" y="4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6" name="Freeform 186"/>
              <p:cNvSpPr>
                <a:spLocks/>
              </p:cNvSpPr>
              <p:nvPr/>
            </p:nvSpPr>
            <p:spPr bwMode="auto">
              <a:xfrm>
                <a:off x="2593" y="5040"/>
                <a:ext cx="75" cy="4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5" y="0"/>
                  </a:cxn>
                  <a:cxn ang="0">
                    <a:pos x="75" y="37"/>
                  </a:cxn>
                  <a:cxn ang="0">
                    <a:pos x="0" y="40"/>
                  </a:cxn>
                  <a:cxn ang="0">
                    <a:pos x="0" y="2"/>
                  </a:cxn>
                </a:cxnLst>
                <a:rect l="0" t="0" r="r" b="b"/>
                <a:pathLst>
                  <a:path w="75" h="40">
                    <a:moveTo>
                      <a:pt x="0" y="2"/>
                    </a:moveTo>
                    <a:lnTo>
                      <a:pt x="75" y="0"/>
                    </a:lnTo>
                    <a:lnTo>
                      <a:pt x="75" y="37"/>
                    </a:lnTo>
                    <a:lnTo>
                      <a:pt x="0" y="4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7" name="Freeform 187"/>
              <p:cNvSpPr>
                <a:spLocks/>
              </p:cNvSpPr>
              <p:nvPr/>
            </p:nvSpPr>
            <p:spPr bwMode="auto">
              <a:xfrm>
                <a:off x="2817" y="5033"/>
                <a:ext cx="75" cy="4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5" y="0"/>
                  </a:cxn>
                  <a:cxn ang="0">
                    <a:pos x="75" y="37"/>
                  </a:cxn>
                  <a:cxn ang="0">
                    <a:pos x="0" y="40"/>
                  </a:cxn>
                  <a:cxn ang="0">
                    <a:pos x="0" y="2"/>
                  </a:cxn>
                </a:cxnLst>
                <a:rect l="0" t="0" r="r" b="b"/>
                <a:pathLst>
                  <a:path w="75" h="40">
                    <a:moveTo>
                      <a:pt x="0" y="2"/>
                    </a:moveTo>
                    <a:lnTo>
                      <a:pt x="75" y="0"/>
                    </a:lnTo>
                    <a:lnTo>
                      <a:pt x="75" y="37"/>
                    </a:lnTo>
                    <a:lnTo>
                      <a:pt x="0" y="4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8" name="Freeform 188"/>
              <p:cNvSpPr>
                <a:spLocks/>
              </p:cNvSpPr>
              <p:nvPr/>
            </p:nvSpPr>
            <p:spPr bwMode="auto">
              <a:xfrm>
                <a:off x="3041" y="5024"/>
                <a:ext cx="75" cy="3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5" y="0"/>
                  </a:cxn>
                  <a:cxn ang="0">
                    <a:pos x="75" y="37"/>
                  </a:cxn>
                  <a:cxn ang="0">
                    <a:pos x="0" y="39"/>
                  </a:cxn>
                  <a:cxn ang="0">
                    <a:pos x="0" y="2"/>
                  </a:cxn>
                </a:cxnLst>
                <a:rect l="0" t="0" r="r" b="b"/>
                <a:pathLst>
                  <a:path w="75" h="39">
                    <a:moveTo>
                      <a:pt x="0" y="2"/>
                    </a:moveTo>
                    <a:lnTo>
                      <a:pt x="75" y="0"/>
                    </a:lnTo>
                    <a:lnTo>
                      <a:pt x="75" y="37"/>
                    </a:lnTo>
                    <a:lnTo>
                      <a:pt x="0" y="3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9" name="Freeform 189"/>
              <p:cNvSpPr>
                <a:spLocks/>
              </p:cNvSpPr>
              <p:nvPr/>
            </p:nvSpPr>
            <p:spPr bwMode="auto">
              <a:xfrm>
                <a:off x="3265" y="5017"/>
                <a:ext cx="75" cy="3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5" y="0"/>
                  </a:cxn>
                  <a:cxn ang="0">
                    <a:pos x="75" y="37"/>
                  </a:cxn>
                  <a:cxn ang="0">
                    <a:pos x="0" y="39"/>
                  </a:cxn>
                  <a:cxn ang="0">
                    <a:pos x="0" y="2"/>
                  </a:cxn>
                </a:cxnLst>
                <a:rect l="0" t="0" r="r" b="b"/>
                <a:pathLst>
                  <a:path w="75" h="39">
                    <a:moveTo>
                      <a:pt x="0" y="2"/>
                    </a:moveTo>
                    <a:lnTo>
                      <a:pt x="75" y="0"/>
                    </a:lnTo>
                    <a:lnTo>
                      <a:pt x="75" y="37"/>
                    </a:lnTo>
                    <a:lnTo>
                      <a:pt x="0" y="3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0" name="Freeform 190"/>
              <p:cNvSpPr>
                <a:spLocks/>
              </p:cNvSpPr>
              <p:nvPr/>
            </p:nvSpPr>
            <p:spPr bwMode="auto">
              <a:xfrm>
                <a:off x="3489" y="5014"/>
                <a:ext cx="75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5" y="3"/>
                  </a:cxn>
                  <a:cxn ang="0">
                    <a:pos x="75" y="40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75" h="40">
                    <a:moveTo>
                      <a:pt x="0" y="0"/>
                    </a:moveTo>
                    <a:lnTo>
                      <a:pt x="75" y="3"/>
                    </a:lnTo>
                    <a:lnTo>
                      <a:pt x="75" y="40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1" name="Rectangle 191"/>
              <p:cNvSpPr>
                <a:spLocks noChangeArrowheads="1"/>
              </p:cNvSpPr>
              <p:nvPr/>
            </p:nvSpPr>
            <p:spPr bwMode="auto">
              <a:xfrm>
                <a:off x="3713" y="5019"/>
                <a:ext cx="74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2" name="Rectangle 192"/>
              <p:cNvSpPr>
                <a:spLocks noChangeArrowheads="1"/>
              </p:cNvSpPr>
              <p:nvPr/>
            </p:nvSpPr>
            <p:spPr bwMode="auto">
              <a:xfrm>
                <a:off x="3937" y="5021"/>
                <a:ext cx="74" cy="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3" name="Rectangle 193"/>
              <p:cNvSpPr>
                <a:spLocks noChangeArrowheads="1"/>
              </p:cNvSpPr>
              <p:nvPr/>
            </p:nvSpPr>
            <p:spPr bwMode="auto">
              <a:xfrm>
                <a:off x="4161" y="5024"/>
                <a:ext cx="74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4" name="Rectangle 194"/>
              <p:cNvSpPr>
                <a:spLocks noChangeArrowheads="1"/>
              </p:cNvSpPr>
              <p:nvPr/>
            </p:nvSpPr>
            <p:spPr bwMode="auto">
              <a:xfrm>
                <a:off x="4385" y="5021"/>
                <a:ext cx="74" cy="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5" name="Freeform 195"/>
              <p:cNvSpPr>
                <a:spLocks/>
              </p:cNvSpPr>
              <p:nvPr/>
            </p:nvSpPr>
            <p:spPr bwMode="auto">
              <a:xfrm>
                <a:off x="4608" y="5019"/>
                <a:ext cx="75" cy="4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5" y="0"/>
                  </a:cxn>
                  <a:cxn ang="0">
                    <a:pos x="75" y="37"/>
                  </a:cxn>
                  <a:cxn ang="0">
                    <a:pos x="0" y="40"/>
                  </a:cxn>
                  <a:cxn ang="0">
                    <a:pos x="0" y="2"/>
                  </a:cxn>
                </a:cxnLst>
                <a:rect l="0" t="0" r="r" b="b"/>
                <a:pathLst>
                  <a:path w="75" h="40">
                    <a:moveTo>
                      <a:pt x="0" y="2"/>
                    </a:moveTo>
                    <a:lnTo>
                      <a:pt x="75" y="0"/>
                    </a:lnTo>
                    <a:lnTo>
                      <a:pt x="75" y="37"/>
                    </a:lnTo>
                    <a:lnTo>
                      <a:pt x="0" y="4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6" name="Rectangle 196"/>
              <p:cNvSpPr>
                <a:spLocks noChangeArrowheads="1"/>
              </p:cNvSpPr>
              <p:nvPr/>
            </p:nvSpPr>
            <p:spPr bwMode="auto">
              <a:xfrm>
                <a:off x="4832" y="5019"/>
                <a:ext cx="28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7" name="Freeform 197"/>
              <p:cNvSpPr>
                <a:spLocks/>
              </p:cNvSpPr>
              <p:nvPr/>
            </p:nvSpPr>
            <p:spPr bwMode="auto">
              <a:xfrm>
                <a:off x="4860" y="5019"/>
                <a:ext cx="49" cy="4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9" y="2"/>
                  </a:cxn>
                  <a:cxn ang="0">
                    <a:pos x="47" y="40"/>
                  </a:cxn>
                  <a:cxn ang="0">
                    <a:pos x="0" y="37"/>
                  </a:cxn>
                  <a:cxn ang="0">
                    <a:pos x="3" y="0"/>
                  </a:cxn>
                </a:cxnLst>
                <a:rect l="0" t="0" r="r" b="b"/>
                <a:pathLst>
                  <a:path w="49" h="40">
                    <a:moveTo>
                      <a:pt x="3" y="0"/>
                    </a:moveTo>
                    <a:lnTo>
                      <a:pt x="49" y="2"/>
                    </a:lnTo>
                    <a:lnTo>
                      <a:pt x="47" y="40"/>
                    </a:lnTo>
                    <a:lnTo>
                      <a:pt x="0" y="3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8" name="Freeform 198"/>
              <p:cNvSpPr>
                <a:spLocks/>
              </p:cNvSpPr>
              <p:nvPr/>
            </p:nvSpPr>
            <p:spPr bwMode="auto">
              <a:xfrm>
                <a:off x="5056" y="5024"/>
                <a:ext cx="75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5" y="2"/>
                  </a:cxn>
                  <a:cxn ang="0">
                    <a:pos x="75" y="39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75" h="39">
                    <a:moveTo>
                      <a:pt x="0" y="0"/>
                    </a:moveTo>
                    <a:lnTo>
                      <a:pt x="75" y="2"/>
                    </a:lnTo>
                    <a:lnTo>
                      <a:pt x="75" y="39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9" name="Freeform 199"/>
              <p:cNvSpPr>
                <a:spLocks/>
              </p:cNvSpPr>
              <p:nvPr/>
            </p:nvSpPr>
            <p:spPr bwMode="auto">
              <a:xfrm>
                <a:off x="5280" y="5031"/>
                <a:ext cx="75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5" y="2"/>
                  </a:cxn>
                  <a:cxn ang="0">
                    <a:pos x="75" y="39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75" h="39">
                    <a:moveTo>
                      <a:pt x="0" y="0"/>
                    </a:moveTo>
                    <a:lnTo>
                      <a:pt x="75" y="2"/>
                    </a:lnTo>
                    <a:lnTo>
                      <a:pt x="75" y="39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0" name="Freeform 200"/>
              <p:cNvSpPr>
                <a:spLocks/>
              </p:cNvSpPr>
              <p:nvPr/>
            </p:nvSpPr>
            <p:spPr bwMode="auto">
              <a:xfrm>
                <a:off x="5504" y="5035"/>
                <a:ext cx="72" cy="4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2" y="3"/>
                  </a:cxn>
                  <a:cxn ang="0">
                    <a:pos x="70" y="40"/>
                  </a:cxn>
                  <a:cxn ang="0">
                    <a:pos x="0" y="38"/>
                  </a:cxn>
                  <a:cxn ang="0">
                    <a:pos x="2" y="0"/>
                  </a:cxn>
                </a:cxnLst>
                <a:rect l="0" t="0" r="r" b="b"/>
                <a:pathLst>
                  <a:path w="72" h="40">
                    <a:moveTo>
                      <a:pt x="2" y="0"/>
                    </a:moveTo>
                    <a:lnTo>
                      <a:pt x="72" y="3"/>
                    </a:lnTo>
                    <a:lnTo>
                      <a:pt x="70" y="40"/>
                    </a:lnTo>
                    <a:lnTo>
                      <a:pt x="0" y="3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1" name="Rectangle 201"/>
              <p:cNvSpPr>
                <a:spLocks noChangeArrowheads="1"/>
              </p:cNvSpPr>
              <p:nvPr/>
            </p:nvSpPr>
            <p:spPr bwMode="auto">
              <a:xfrm>
                <a:off x="5574" y="5038"/>
                <a:ext cx="5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2" name="Freeform 202"/>
              <p:cNvSpPr>
                <a:spLocks/>
              </p:cNvSpPr>
              <p:nvPr/>
            </p:nvSpPr>
            <p:spPr bwMode="auto">
              <a:xfrm>
                <a:off x="5728" y="5028"/>
                <a:ext cx="74" cy="4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4" y="0"/>
                  </a:cxn>
                  <a:cxn ang="0">
                    <a:pos x="74" y="38"/>
                  </a:cxn>
                  <a:cxn ang="0">
                    <a:pos x="0" y="40"/>
                  </a:cxn>
                  <a:cxn ang="0">
                    <a:pos x="0" y="3"/>
                  </a:cxn>
                </a:cxnLst>
                <a:rect l="0" t="0" r="r" b="b"/>
                <a:pathLst>
                  <a:path w="74" h="40">
                    <a:moveTo>
                      <a:pt x="0" y="3"/>
                    </a:moveTo>
                    <a:lnTo>
                      <a:pt x="74" y="0"/>
                    </a:lnTo>
                    <a:lnTo>
                      <a:pt x="74" y="38"/>
                    </a:lnTo>
                    <a:lnTo>
                      <a:pt x="0" y="4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3" name="Freeform 203"/>
              <p:cNvSpPr>
                <a:spLocks/>
              </p:cNvSpPr>
              <p:nvPr/>
            </p:nvSpPr>
            <p:spPr bwMode="auto">
              <a:xfrm>
                <a:off x="5949" y="5017"/>
                <a:ext cx="77" cy="4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75" y="0"/>
                  </a:cxn>
                  <a:cxn ang="0">
                    <a:pos x="77" y="37"/>
                  </a:cxn>
                  <a:cxn ang="0">
                    <a:pos x="3" y="42"/>
                  </a:cxn>
                  <a:cxn ang="0">
                    <a:pos x="0" y="4"/>
                  </a:cxn>
                </a:cxnLst>
                <a:rect l="0" t="0" r="r" b="b"/>
                <a:pathLst>
                  <a:path w="77" h="42">
                    <a:moveTo>
                      <a:pt x="0" y="4"/>
                    </a:moveTo>
                    <a:lnTo>
                      <a:pt x="75" y="0"/>
                    </a:lnTo>
                    <a:lnTo>
                      <a:pt x="77" y="37"/>
                    </a:lnTo>
                    <a:lnTo>
                      <a:pt x="3" y="4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4" name="Freeform 204"/>
              <p:cNvSpPr>
                <a:spLocks/>
              </p:cNvSpPr>
              <p:nvPr/>
            </p:nvSpPr>
            <p:spPr bwMode="auto">
              <a:xfrm>
                <a:off x="6176" y="5007"/>
                <a:ext cx="74" cy="4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4" y="0"/>
                  </a:cxn>
                  <a:cxn ang="0">
                    <a:pos x="74" y="38"/>
                  </a:cxn>
                  <a:cxn ang="0">
                    <a:pos x="0" y="40"/>
                  </a:cxn>
                  <a:cxn ang="0">
                    <a:pos x="0" y="3"/>
                  </a:cxn>
                </a:cxnLst>
                <a:rect l="0" t="0" r="r" b="b"/>
                <a:pathLst>
                  <a:path w="74" h="40">
                    <a:moveTo>
                      <a:pt x="0" y="3"/>
                    </a:moveTo>
                    <a:lnTo>
                      <a:pt x="74" y="0"/>
                    </a:lnTo>
                    <a:lnTo>
                      <a:pt x="74" y="38"/>
                    </a:lnTo>
                    <a:lnTo>
                      <a:pt x="0" y="4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5" name="Rectangle 205"/>
              <p:cNvSpPr>
                <a:spLocks noChangeArrowheads="1"/>
              </p:cNvSpPr>
              <p:nvPr/>
            </p:nvSpPr>
            <p:spPr bwMode="auto">
              <a:xfrm>
                <a:off x="6400" y="5005"/>
                <a:ext cx="74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6" name="Rectangle 206"/>
              <p:cNvSpPr>
                <a:spLocks noChangeArrowheads="1"/>
              </p:cNvSpPr>
              <p:nvPr/>
            </p:nvSpPr>
            <p:spPr bwMode="auto">
              <a:xfrm>
                <a:off x="6623" y="5005"/>
                <a:ext cx="75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7" name="Rectangle 207"/>
              <p:cNvSpPr>
                <a:spLocks noChangeArrowheads="1"/>
              </p:cNvSpPr>
              <p:nvPr/>
            </p:nvSpPr>
            <p:spPr bwMode="auto">
              <a:xfrm>
                <a:off x="6847" y="5005"/>
                <a:ext cx="75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48" name="Group 208"/>
            <p:cNvGrpSpPr>
              <a:grpSpLocks/>
            </p:cNvGrpSpPr>
            <p:nvPr/>
          </p:nvGrpSpPr>
          <p:grpSpPr bwMode="auto">
            <a:xfrm>
              <a:off x="578" y="4261"/>
              <a:ext cx="10717" cy="903"/>
              <a:chOff x="578" y="4261"/>
              <a:chExt cx="10717" cy="903"/>
            </a:xfrm>
          </p:grpSpPr>
          <p:sp>
            <p:nvSpPr>
              <p:cNvPr id="61649" name="Freeform 209"/>
              <p:cNvSpPr>
                <a:spLocks/>
              </p:cNvSpPr>
              <p:nvPr/>
            </p:nvSpPr>
            <p:spPr bwMode="auto">
              <a:xfrm>
                <a:off x="7071" y="5007"/>
                <a:ext cx="75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5" y="3"/>
                  </a:cxn>
                  <a:cxn ang="0">
                    <a:pos x="75" y="40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75" h="40">
                    <a:moveTo>
                      <a:pt x="0" y="0"/>
                    </a:moveTo>
                    <a:lnTo>
                      <a:pt x="75" y="3"/>
                    </a:lnTo>
                    <a:lnTo>
                      <a:pt x="75" y="40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0" name="Freeform 210"/>
              <p:cNvSpPr>
                <a:spLocks/>
              </p:cNvSpPr>
              <p:nvPr/>
            </p:nvSpPr>
            <p:spPr bwMode="auto">
              <a:xfrm>
                <a:off x="7295" y="5017"/>
                <a:ext cx="75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5" y="2"/>
                  </a:cxn>
                  <a:cxn ang="0">
                    <a:pos x="75" y="39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75" h="39">
                    <a:moveTo>
                      <a:pt x="0" y="0"/>
                    </a:moveTo>
                    <a:lnTo>
                      <a:pt x="75" y="2"/>
                    </a:lnTo>
                    <a:lnTo>
                      <a:pt x="75" y="39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1" name="Freeform 211"/>
              <p:cNvSpPr>
                <a:spLocks/>
              </p:cNvSpPr>
              <p:nvPr/>
            </p:nvSpPr>
            <p:spPr bwMode="auto">
              <a:xfrm>
                <a:off x="7519" y="5024"/>
                <a:ext cx="75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5" y="2"/>
                  </a:cxn>
                  <a:cxn ang="0">
                    <a:pos x="75" y="39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75" h="39">
                    <a:moveTo>
                      <a:pt x="0" y="0"/>
                    </a:moveTo>
                    <a:lnTo>
                      <a:pt x="75" y="2"/>
                    </a:lnTo>
                    <a:lnTo>
                      <a:pt x="75" y="39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2" name="Freeform 212"/>
              <p:cNvSpPr>
                <a:spLocks/>
              </p:cNvSpPr>
              <p:nvPr/>
            </p:nvSpPr>
            <p:spPr bwMode="auto">
              <a:xfrm>
                <a:off x="7743" y="5033"/>
                <a:ext cx="74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4" y="2"/>
                  </a:cxn>
                  <a:cxn ang="0">
                    <a:pos x="74" y="40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74" h="40">
                    <a:moveTo>
                      <a:pt x="0" y="0"/>
                    </a:moveTo>
                    <a:lnTo>
                      <a:pt x="74" y="2"/>
                    </a:lnTo>
                    <a:lnTo>
                      <a:pt x="74" y="40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3" name="Freeform 213"/>
              <p:cNvSpPr>
                <a:spLocks/>
              </p:cNvSpPr>
              <p:nvPr/>
            </p:nvSpPr>
            <p:spPr bwMode="auto">
              <a:xfrm>
                <a:off x="7967" y="5042"/>
                <a:ext cx="74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4" y="3"/>
                  </a:cxn>
                  <a:cxn ang="0">
                    <a:pos x="74" y="40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74" h="40">
                    <a:moveTo>
                      <a:pt x="0" y="0"/>
                    </a:moveTo>
                    <a:lnTo>
                      <a:pt x="74" y="3"/>
                    </a:lnTo>
                    <a:lnTo>
                      <a:pt x="74" y="40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4" name="Freeform 214"/>
              <p:cNvSpPr>
                <a:spLocks/>
              </p:cNvSpPr>
              <p:nvPr/>
            </p:nvSpPr>
            <p:spPr bwMode="auto">
              <a:xfrm>
                <a:off x="8191" y="5052"/>
                <a:ext cx="74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4" y="2"/>
                  </a:cxn>
                  <a:cxn ang="0">
                    <a:pos x="74" y="39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74" h="39">
                    <a:moveTo>
                      <a:pt x="0" y="0"/>
                    </a:moveTo>
                    <a:lnTo>
                      <a:pt x="74" y="2"/>
                    </a:lnTo>
                    <a:lnTo>
                      <a:pt x="74" y="39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5" name="Rectangle 215"/>
              <p:cNvSpPr>
                <a:spLocks noChangeArrowheads="1"/>
              </p:cNvSpPr>
              <p:nvPr/>
            </p:nvSpPr>
            <p:spPr bwMode="auto">
              <a:xfrm>
                <a:off x="8415" y="5061"/>
                <a:ext cx="14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6" name="Freeform 216"/>
              <p:cNvSpPr>
                <a:spLocks/>
              </p:cNvSpPr>
              <p:nvPr/>
            </p:nvSpPr>
            <p:spPr bwMode="auto">
              <a:xfrm>
                <a:off x="8426" y="5056"/>
                <a:ext cx="63" cy="4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61" y="0"/>
                  </a:cxn>
                  <a:cxn ang="0">
                    <a:pos x="63" y="38"/>
                  </a:cxn>
                  <a:cxn ang="0">
                    <a:pos x="3" y="42"/>
                  </a:cxn>
                  <a:cxn ang="0">
                    <a:pos x="0" y="5"/>
                  </a:cxn>
                </a:cxnLst>
                <a:rect l="0" t="0" r="r" b="b"/>
                <a:pathLst>
                  <a:path w="63" h="42">
                    <a:moveTo>
                      <a:pt x="0" y="5"/>
                    </a:moveTo>
                    <a:lnTo>
                      <a:pt x="61" y="0"/>
                    </a:lnTo>
                    <a:lnTo>
                      <a:pt x="63" y="38"/>
                    </a:lnTo>
                    <a:lnTo>
                      <a:pt x="3" y="4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7" name="Freeform 217"/>
              <p:cNvSpPr>
                <a:spLocks/>
              </p:cNvSpPr>
              <p:nvPr/>
            </p:nvSpPr>
            <p:spPr bwMode="auto">
              <a:xfrm>
                <a:off x="8636" y="5045"/>
                <a:ext cx="77" cy="4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75" y="0"/>
                  </a:cxn>
                  <a:cxn ang="0">
                    <a:pos x="77" y="37"/>
                  </a:cxn>
                  <a:cxn ang="0">
                    <a:pos x="2" y="42"/>
                  </a:cxn>
                  <a:cxn ang="0">
                    <a:pos x="0" y="4"/>
                  </a:cxn>
                </a:cxnLst>
                <a:rect l="0" t="0" r="r" b="b"/>
                <a:pathLst>
                  <a:path w="77" h="42">
                    <a:moveTo>
                      <a:pt x="0" y="4"/>
                    </a:moveTo>
                    <a:lnTo>
                      <a:pt x="75" y="0"/>
                    </a:lnTo>
                    <a:lnTo>
                      <a:pt x="77" y="37"/>
                    </a:lnTo>
                    <a:lnTo>
                      <a:pt x="2" y="4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8" name="Freeform 218"/>
              <p:cNvSpPr>
                <a:spLocks/>
              </p:cNvSpPr>
              <p:nvPr/>
            </p:nvSpPr>
            <p:spPr bwMode="auto">
              <a:xfrm>
                <a:off x="8860" y="5031"/>
                <a:ext cx="77" cy="4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75" y="0"/>
                  </a:cxn>
                  <a:cxn ang="0">
                    <a:pos x="77" y="37"/>
                  </a:cxn>
                  <a:cxn ang="0">
                    <a:pos x="2" y="42"/>
                  </a:cxn>
                  <a:cxn ang="0">
                    <a:pos x="0" y="4"/>
                  </a:cxn>
                </a:cxnLst>
                <a:rect l="0" t="0" r="r" b="b"/>
                <a:pathLst>
                  <a:path w="77" h="42">
                    <a:moveTo>
                      <a:pt x="0" y="4"/>
                    </a:moveTo>
                    <a:lnTo>
                      <a:pt x="75" y="0"/>
                    </a:lnTo>
                    <a:lnTo>
                      <a:pt x="77" y="37"/>
                    </a:lnTo>
                    <a:lnTo>
                      <a:pt x="2" y="4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9" name="Freeform 219"/>
              <p:cNvSpPr>
                <a:spLocks/>
              </p:cNvSpPr>
              <p:nvPr/>
            </p:nvSpPr>
            <p:spPr bwMode="auto">
              <a:xfrm>
                <a:off x="9084" y="5019"/>
                <a:ext cx="58" cy="4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56" y="0"/>
                  </a:cxn>
                  <a:cxn ang="0">
                    <a:pos x="58" y="37"/>
                  </a:cxn>
                  <a:cxn ang="0">
                    <a:pos x="2" y="40"/>
                  </a:cxn>
                  <a:cxn ang="0">
                    <a:pos x="0" y="2"/>
                  </a:cxn>
                </a:cxnLst>
                <a:rect l="0" t="0" r="r" b="b"/>
                <a:pathLst>
                  <a:path w="58" h="40">
                    <a:moveTo>
                      <a:pt x="0" y="2"/>
                    </a:moveTo>
                    <a:lnTo>
                      <a:pt x="56" y="0"/>
                    </a:lnTo>
                    <a:lnTo>
                      <a:pt x="58" y="37"/>
                    </a:lnTo>
                    <a:lnTo>
                      <a:pt x="2" y="4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0" name="Freeform 220"/>
              <p:cNvSpPr>
                <a:spLocks/>
              </p:cNvSpPr>
              <p:nvPr/>
            </p:nvSpPr>
            <p:spPr bwMode="auto">
              <a:xfrm>
                <a:off x="9140" y="5019"/>
                <a:ext cx="23" cy="4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3" y="2"/>
                  </a:cxn>
                  <a:cxn ang="0">
                    <a:pos x="18" y="40"/>
                  </a:cxn>
                  <a:cxn ang="0">
                    <a:pos x="0" y="37"/>
                  </a:cxn>
                  <a:cxn ang="0">
                    <a:pos x="5" y="0"/>
                  </a:cxn>
                </a:cxnLst>
                <a:rect l="0" t="0" r="r" b="b"/>
                <a:pathLst>
                  <a:path w="23" h="40">
                    <a:moveTo>
                      <a:pt x="5" y="0"/>
                    </a:moveTo>
                    <a:lnTo>
                      <a:pt x="23" y="2"/>
                    </a:lnTo>
                    <a:lnTo>
                      <a:pt x="18" y="40"/>
                    </a:lnTo>
                    <a:lnTo>
                      <a:pt x="0" y="3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1" name="Freeform 221"/>
              <p:cNvSpPr>
                <a:spLocks/>
              </p:cNvSpPr>
              <p:nvPr/>
            </p:nvSpPr>
            <p:spPr bwMode="auto">
              <a:xfrm>
                <a:off x="9310" y="5035"/>
                <a:ext cx="77" cy="4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7" y="7"/>
                  </a:cxn>
                  <a:cxn ang="0">
                    <a:pos x="75" y="45"/>
                  </a:cxn>
                  <a:cxn ang="0">
                    <a:pos x="0" y="38"/>
                  </a:cxn>
                  <a:cxn ang="0">
                    <a:pos x="2" y="0"/>
                  </a:cxn>
                </a:cxnLst>
                <a:rect l="0" t="0" r="r" b="b"/>
                <a:pathLst>
                  <a:path w="77" h="45">
                    <a:moveTo>
                      <a:pt x="2" y="0"/>
                    </a:moveTo>
                    <a:lnTo>
                      <a:pt x="77" y="7"/>
                    </a:lnTo>
                    <a:lnTo>
                      <a:pt x="75" y="45"/>
                    </a:lnTo>
                    <a:lnTo>
                      <a:pt x="0" y="3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2" name="Freeform 222"/>
              <p:cNvSpPr>
                <a:spLocks/>
              </p:cNvSpPr>
              <p:nvPr/>
            </p:nvSpPr>
            <p:spPr bwMode="auto">
              <a:xfrm>
                <a:off x="9529" y="5056"/>
                <a:ext cx="80" cy="4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80" y="10"/>
                  </a:cxn>
                  <a:cxn ang="0">
                    <a:pos x="75" y="47"/>
                  </a:cxn>
                  <a:cxn ang="0">
                    <a:pos x="0" y="38"/>
                  </a:cxn>
                  <a:cxn ang="0">
                    <a:pos x="5" y="0"/>
                  </a:cxn>
                </a:cxnLst>
                <a:rect l="0" t="0" r="r" b="b"/>
                <a:pathLst>
                  <a:path w="80" h="47">
                    <a:moveTo>
                      <a:pt x="5" y="0"/>
                    </a:moveTo>
                    <a:lnTo>
                      <a:pt x="80" y="10"/>
                    </a:lnTo>
                    <a:lnTo>
                      <a:pt x="75" y="47"/>
                    </a:lnTo>
                    <a:lnTo>
                      <a:pt x="0" y="3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3" name="Freeform 223"/>
              <p:cNvSpPr>
                <a:spLocks/>
              </p:cNvSpPr>
              <p:nvPr/>
            </p:nvSpPr>
            <p:spPr bwMode="auto">
              <a:xfrm>
                <a:off x="9756" y="5080"/>
                <a:ext cx="77" cy="4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7" y="7"/>
                  </a:cxn>
                  <a:cxn ang="0">
                    <a:pos x="74" y="44"/>
                  </a:cxn>
                  <a:cxn ang="0">
                    <a:pos x="0" y="37"/>
                  </a:cxn>
                  <a:cxn ang="0">
                    <a:pos x="2" y="0"/>
                  </a:cxn>
                </a:cxnLst>
                <a:rect l="0" t="0" r="r" b="b"/>
                <a:pathLst>
                  <a:path w="77" h="44">
                    <a:moveTo>
                      <a:pt x="2" y="0"/>
                    </a:moveTo>
                    <a:lnTo>
                      <a:pt x="77" y="7"/>
                    </a:lnTo>
                    <a:lnTo>
                      <a:pt x="74" y="44"/>
                    </a:lnTo>
                    <a:lnTo>
                      <a:pt x="0" y="3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4" name="Freeform 224"/>
              <p:cNvSpPr>
                <a:spLocks/>
              </p:cNvSpPr>
              <p:nvPr/>
            </p:nvSpPr>
            <p:spPr bwMode="auto">
              <a:xfrm>
                <a:off x="9979" y="5084"/>
                <a:ext cx="75" cy="4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5" y="0"/>
                  </a:cxn>
                  <a:cxn ang="0">
                    <a:pos x="75" y="38"/>
                  </a:cxn>
                  <a:cxn ang="0">
                    <a:pos x="0" y="40"/>
                  </a:cxn>
                  <a:cxn ang="0">
                    <a:pos x="0" y="3"/>
                  </a:cxn>
                </a:cxnLst>
                <a:rect l="0" t="0" r="r" b="b"/>
                <a:pathLst>
                  <a:path w="75" h="40">
                    <a:moveTo>
                      <a:pt x="0" y="3"/>
                    </a:moveTo>
                    <a:lnTo>
                      <a:pt x="75" y="0"/>
                    </a:lnTo>
                    <a:lnTo>
                      <a:pt x="75" y="38"/>
                    </a:lnTo>
                    <a:lnTo>
                      <a:pt x="0" y="4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5" name="Freeform 225"/>
              <p:cNvSpPr>
                <a:spLocks/>
              </p:cNvSpPr>
              <p:nvPr/>
            </p:nvSpPr>
            <p:spPr bwMode="auto">
              <a:xfrm>
                <a:off x="10203" y="5080"/>
                <a:ext cx="75" cy="3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5" y="0"/>
                  </a:cxn>
                  <a:cxn ang="0">
                    <a:pos x="75" y="37"/>
                  </a:cxn>
                  <a:cxn ang="0">
                    <a:pos x="0" y="39"/>
                  </a:cxn>
                  <a:cxn ang="0">
                    <a:pos x="0" y="2"/>
                  </a:cxn>
                </a:cxnLst>
                <a:rect l="0" t="0" r="r" b="b"/>
                <a:pathLst>
                  <a:path w="75" h="39">
                    <a:moveTo>
                      <a:pt x="0" y="2"/>
                    </a:moveTo>
                    <a:lnTo>
                      <a:pt x="75" y="0"/>
                    </a:lnTo>
                    <a:lnTo>
                      <a:pt x="75" y="37"/>
                    </a:lnTo>
                    <a:lnTo>
                      <a:pt x="0" y="3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6" name="Rectangle 226"/>
              <p:cNvSpPr>
                <a:spLocks noChangeArrowheads="1"/>
              </p:cNvSpPr>
              <p:nvPr/>
            </p:nvSpPr>
            <p:spPr bwMode="auto">
              <a:xfrm>
                <a:off x="10427" y="5077"/>
                <a:ext cx="75" cy="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7" name="Freeform 227"/>
              <p:cNvSpPr>
                <a:spLocks/>
              </p:cNvSpPr>
              <p:nvPr/>
            </p:nvSpPr>
            <p:spPr bwMode="auto">
              <a:xfrm>
                <a:off x="10649" y="5068"/>
                <a:ext cx="77" cy="4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4" y="0"/>
                  </a:cxn>
                  <a:cxn ang="0">
                    <a:pos x="77" y="37"/>
                  </a:cxn>
                  <a:cxn ang="0">
                    <a:pos x="2" y="42"/>
                  </a:cxn>
                  <a:cxn ang="0">
                    <a:pos x="0" y="5"/>
                  </a:cxn>
                </a:cxnLst>
                <a:rect l="0" t="0" r="r" b="b"/>
                <a:pathLst>
                  <a:path w="77" h="42">
                    <a:moveTo>
                      <a:pt x="0" y="5"/>
                    </a:moveTo>
                    <a:lnTo>
                      <a:pt x="74" y="0"/>
                    </a:lnTo>
                    <a:lnTo>
                      <a:pt x="77" y="37"/>
                    </a:lnTo>
                    <a:lnTo>
                      <a:pt x="2" y="4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8" name="Freeform 228"/>
              <p:cNvSpPr>
                <a:spLocks/>
              </p:cNvSpPr>
              <p:nvPr/>
            </p:nvSpPr>
            <p:spPr bwMode="auto">
              <a:xfrm>
                <a:off x="10875" y="5061"/>
                <a:ext cx="75" cy="4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5" y="0"/>
                  </a:cxn>
                  <a:cxn ang="0">
                    <a:pos x="75" y="37"/>
                  </a:cxn>
                  <a:cxn ang="0">
                    <a:pos x="0" y="40"/>
                  </a:cxn>
                  <a:cxn ang="0">
                    <a:pos x="0" y="2"/>
                  </a:cxn>
                </a:cxnLst>
                <a:rect l="0" t="0" r="r" b="b"/>
                <a:pathLst>
                  <a:path w="75" h="40">
                    <a:moveTo>
                      <a:pt x="0" y="2"/>
                    </a:moveTo>
                    <a:lnTo>
                      <a:pt x="75" y="0"/>
                    </a:lnTo>
                    <a:lnTo>
                      <a:pt x="75" y="37"/>
                    </a:lnTo>
                    <a:lnTo>
                      <a:pt x="0" y="4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9" name="Freeform 229"/>
              <p:cNvSpPr>
                <a:spLocks/>
              </p:cNvSpPr>
              <p:nvPr/>
            </p:nvSpPr>
            <p:spPr bwMode="auto">
              <a:xfrm>
                <a:off x="11099" y="5052"/>
                <a:ext cx="75" cy="3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5" y="0"/>
                  </a:cxn>
                  <a:cxn ang="0">
                    <a:pos x="75" y="37"/>
                  </a:cxn>
                  <a:cxn ang="0">
                    <a:pos x="0" y="39"/>
                  </a:cxn>
                  <a:cxn ang="0">
                    <a:pos x="0" y="2"/>
                  </a:cxn>
                </a:cxnLst>
                <a:rect l="0" t="0" r="r" b="b"/>
                <a:pathLst>
                  <a:path w="75" h="39">
                    <a:moveTo>
                      <a:pt x="0" y="2"/>
                    </a:moveTo>
                    <a:lnTo>
                      <a:pt x="75" y="0"/>
                    </a:lnTo>
                    <a:lnTo>
                      <a:pt x="75" y="37"/>
                    </a:lnTo>
                    <a:lnTo>
                      <a:pt x="0" y="3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0" name="Freeform 230"/>
              <p:cNvSpPr>
                <a:spLocks/>
              </p:cNvSpPr>
              <p:nvPr/>
            </p:nvSpPr>
            <p:spPr bwMode="auto">
              <a:xfrm>
                <a:off x="578" y="4996"/>
                <a:ext cx="115" cy="6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5" y="4"/>
                  </a:cxn>
                  <a:cxn ang="0">
                    <a:pos x="112" y="60"/>
                  </a:cxn>
                  <a:cxn ang="0">
                    <a:pos x="0" y="56"/>
                  </a:cxn>
                  <a:cxn ang="0">
                    <a:pos x="3" y="0"/>
                  </a:cxn>
                </a:cxnLst>
                <a:rect l="0" t="0" r="r" b="b"/>
                <a:pathLst>
                  <a:path w="115" h="60">
                    <a:moveTo>
                      <a:pt x="3" y="0"/>
                    </a:moveTo>
                    <a:lnTo>
                      <a:pt x="115" y="4"/>
                    </a:lnTo>
                    <a:lnTo>
                      <a:pt x="112" y="60"/>
                    </a:lnTo>
                    <a:lnTo>
                      <a:pt x="0" y="5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1" name="Freeform 231"/>
              <p:cNvSpPr>
                <a:spLocks/>
              </p:cNvSpPr>
              <p:nvPr/>
            </p:nvSpPr>
            <p:spPr bwMode="auto">
              <a:xfrm>
                <a:off x="914" y="5010"/>
                <a:ext cx="114" cy="6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14" y="4"/>
                  </a:cxn>
                  <a:cxn ang="0">
                    <a:pos x="112" y="60"/>
                  </a:cxn>
                  <a:cxn ang="0">
                    <a:pos x="0" y="56"/>
                  </a:cxn>
                  <a:cxn ang="0">
                    <a:pos x="3" y="0"/>
                  </a:cxn>
                </a:cxnLst>
                <a:rect l="0" t="0" r="r" b="b"/>
                <a:pathLst>
                  <a:path w="114" h="60">
                    <a:moveTo>
                      <a:pt x="3" y="0"/>
                    </a:moveTo>
                    <a:lnTo>
                      <a:pt x="114" y="4"/>
                    </a:lnTo>
                    <a:lnTo>
                      <a:pt x="112" y="60"/>
                    </a:lnTo>
                    <a:lnTo>
                      <a:pt x="0" y="5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2" name="Freeform 232"/>
              <p:cNvSpPr>
                <a:spLocks/>
              </p:cNvSpPr>
              <p:nvPr/>
            </p:nvSpPr>
            <p:spPr bwMode="auto">
              <a:xfrm>
                <a:off x="1250" y="5024"/>
                <a:ext cx="44" cy="5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4" y="2"/>
                  </a:cxn>
                  <a:cxn ang="0">
                    <a:pos x="42" y="58"/>
                  </a:cxn>
                  <a:cxn ang="0">
                    <a:pos x="0" y="56"/>
                  </a:cxn>
                  <a:cxn ang="0">
                    <a:pos x="2" y="0"/>
                  </a:cxn>
                </a:cxnLst>
                <a:rect l="0" t="0" r="r" b="b"/>
                <a:pathLst>
                  <a:path w="44" h="58">
                    <a:moveTo>
                      <a:pt x="2" y="0"/>
                    </a:moveTo>
                    <a:lnTo>
                      <a:pt x="44" y="2"/>
                    </a:lnTo>
                    <a:lnTo>
                      <a:pt x="42" y="58"/>
                    </a:lnTo>
                    <a:lnTo>
                      <a:pt x="0" y="5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3" name="Freeform 233"/>
              <p:cNvSpPr>
                <a:spLocks/>
              </p:cNvSpPr>
              <p:nvPr/>
            </p:nvSpPr>
            <p:spPr bwMode="auto">
              <a:xfrm>
                <a:off x="1287" y="5017"/>
                <a:ext cx="77" cy="6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70" y="0"/>
                  </a:cxn>
                  <a:cxn ang="0">
                    <a:pos x="77" y="56"/>
                  </a:cxn>
                  <a:cxn ang="0">
                    <a:pos x="7" y="65"/>
                  </a:cxn>
                  <a:cxn ang="0">
                    <a:pos x="0" y="9"/>
                  </a:cxn>
                </a:cxnLst>
                <a:rect l="0" t="0" r="r" b="b"/>
                <a:pathLst>
                  <a:path w="77" h="65">
                    <a:moveTo>
                      <a:pt x="0" y="9"/>
                    </a:moveTo>
                    <a:lnTo>
                      <a:pt x="70" y="0"/>
                    </a:lnTo>
                    <a:lnTo>
                      <a:pt x="77" y="56"/>
                    </a:lnTo>
                    <a:lnTo>
                      <a:pt x="7" y="6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4" name="Freeform 234"/>
              <p:cNvSpPr>
                <a:spLocks/>
              </p:cNvSpPr>
              <p:nvPr/>
            </p:nvSpPr>
            <p:spPr bwMode="auto">
              <a:xfrm>
                <a:off x="1579" y="4970"/>
                <a:ext cx="119" cy="72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12" y="0"/>
                  </a:cxn>
                  <a:cxn ang="0">
                    <a:pos x="119" y="56"/>
                  </a:cxn>
                  <a:cxn ang="0">
                    <a:pos x="7" y="72"/>
                  </a:cxn>
                  <a:cxn ang="0">
                    <a:pos x="0" y="16"/>
                  </a:cxn>
                </a:cxnLst>
                <a:rect l="0" t="0" r="r" b="b"/>
                <a:pathLst>
                  <a:path w="119" h="72">
                    <a:moveTo>
                      <a:pt x="0" y="16"/>
                    </a:moveTo>
                    <a:lnTo>
                      <a:pt x="112" y="0"/>
                    </a:lnTo>
                    <a:lnTo>
                      <a:pt x="119" y="56"/>
                    </a:lnTo>
                    <a:lnTo>
                      <a:pt x="7" y="7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5" name="Freeform 235"/>
              <p:cNvSpPr>
                <a:spLocks/>
              </p:cNvSpPr>
              <p:nvPr/>
            </p:nvSpPr>
            <p:spPr bwMode="auto">
              <a:xfrm>
                <a:off x="1912" y="4928"/>
                <a:ext cx="96" cy="68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89" y="0"/>
                  </a:cxn>
                  <a:cxn ang="0">
                    <a:pos x="96" y="56"/>
                  </a:cxn>
                  <a:cxn ang="0">
                    <a:pos x="7" y="68"/>
                  </a:cxn>
                  <a:cxn ang="0">
                    <a:pos x="0" y="12"/>
                  </a:cxn>
                </a:cxnLst>
                <a:rect l="0" t="0" r="r" b="b"/>
                <a:pathLst>
                  <a:path w="96" h="68">
                    <a:moveTo>
                      <a:pt x="0" y="12"/>
                    </a:moveTo>
                    <a:lnTo>
                      <a:pt x="89" y="0"/>
                    </a:lnTo>
                    <a:lnTo>
                      <a:pt x="96" y="56"/>
                    </a:lnTo>
                    <a:lnTo>
                      <a:pt x="7" y="6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6" name="Freeform 236"/>
              <p:cNvSpPr>
                <a:spLocks/>
              </p:cNvSpPr>
              <p:nvPr/>
            </p:nvSpPr>
            <p:spPr bwMode="auto">
              <a:xfrm>
                <a:off x="2001" y="4928"/>
                <a:ext cx="35" cy="6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5" y="5"/>
                  </a:cxn>
                  <a:cxn ang="0">
                    <a:pos x="23" y="61"/>
                  </a:cxn>
                  <a:cxn ang="0">
                    <a:pos x="0" y="56"/>
                  </a:cxn>
                  <a:cxn ang="0">
                    <a:pos x="12" y="0"/>
                  </a:cxn>
                </a:cxnLst>
                <a:rect l="0" t="0" r="r" b="b"/>
                <a:pathLst>
                  <a:path w="35" h="61">
                    <a:moveTo>
                      <a:pt x="12" y="0"/>
                    </a:moveTo>
                    <a:lnTo>
                      <a:pt x="35" y="5"/>
                    </a:lnTo>
                    <a:lnTo>
                      <a:pt x="23" y="61"/>
                    </a:lnTo>
                    <a:lnTo>
                      <a:pt x="0" y="5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7" name="Freeform 237"/>
              <p:cNvSpPr>
                <a:spLocks/>
              </p:cNvSpPr>
              <p:nvPr/>
            </p:nvSpPr>
            <p:spPr bwMode="auto">
              <a:xfrm>
                <a:off x="2241" y="4986"/>
                <a:ext cx="122" cy="8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2" y="26"/>
                  </a:cxn>
                  <a:cxn ang="0">
                    <a:pos x="110" y="80"/>
                  </a:cxn>
                  <a:cxn ang="0">
                    <a:pos x="0" y="54"/>
                  </a:cxn>
                  <a:cxn ang="0">
                    <a:pos x="12" y="0"/>
                  </a:cxn>
                </a:cxnLst>
                <a:rect l="0" t="0" r="r" b="b"/>
                <a:pathLst>
                  <a:path w="122" h="80">
                    <a:moveTo>
                      <a:pt x="12" y="0"/>
                    </a:moveTo>
                    <a:lnTo>
                      <a:pt x="122" y="26"/>
                    </a:lnTo>
                    <a:lnTo>
                      <a:pt x="110" y="80"/>
                    </a:lnTo>
                    <a:lnTo>
                      <a:pt x="0" y="5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8" name="Freeform 238"/>
              <p:cNvSpPr>
                <a:spLocks/>
              </p:cNvSpPr>
              <p:nvPr/>
            </p:nvSpPr>
            <p:spPr bwMode="auto">
              <a:xfrm>
                <a:off x="2568" y="5063"/>
                <a:ext cx="121" cy="8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21" y="26"/>
                  </a:cxn>
                  <a:cxn ang="0">
                    <a:pos x="107" y="80"/>
                  </a:cxn>
                  <a:cxn ang="0">
                    <a:pos x="0" y="54"/>
                  </a:cxn>
                  <a:cxn ang="0">
                    <a:pos x="14" y="0"/>
                  </a:cxn>
                </a:cxnLst>
                <a:rect l="0" t="0" r="r" b="b"/>
                <a:pathLst>
                  <a:path w="121" h="80">
                    <a:moveTo>
                      <a:pt x="14" y="0"/>
                    </a:moveTo>
                    <a:lnTo>
                      <a:pt x="121" y="26"/>
                    </a:lnTo>
                    <a:lnTo>
                      <a:pt x="107" y="80"/>
                    </a:lnTo>
                    <a:lnTo>
                      <a:pt x="0" y="5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9" name="Freeform 239"/>
              <p:cNvSpPr>
                <a:spLocks/>
              </p:cNvSpPr>
              <p:nvPr/>
            </p:nvSpPr>
            <p:spPr bwMode="auto">
              <a:xfrm>
                <a:off x="2904" y="5080"/>
                <a:ext cx="114" cy="6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12" y="0"/>
                  </a:cxn>
                  <a:cxn ang="0">
                    <a:pos x="114" y="56"/>
                  </a:cxn>
                  <a:cxn ang="0">
                    <a:pos x="2" y="63"/>
                  </a:cxn>
                  <a:cxn ang="0">
                    <a:pos x="0" y="7"/>
                  </a:cxn>
                </a:cxnLst>
                <a:rect l="0" t="0" r="r" b="b"/>
                <a:pathLst>
                  <a:path w="114" h="63">
                    <a:moveTo>
                      <a:pt x="0" y="7"/>
                    </a:moveTo>
                    <a:lnTo>
                      <a:pt x="112" y="0"/>
                    </a:lnTo>
                    <a:lnTo>
                      <a:pt x="114" y="56"/>
                    </a:lnTo>
                    <a:lnTo>
                      <a:pt x="2" y="6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0" name="Freeform 240"/>
              <p:cNvSpPr>
                <a:spLocks/>
              </p:cNvSpPr>
              <p:nvPr/>
            </p:nvSpPr>
            <p:spPr bwMode="auto">
              <a:xfrm>
                <a:off x="3239" y="5059"/>
                <a:ext cx="115" cy="6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12" y="0"/>
                  </a:cxn>
                  <a:cxn ang="0">
                    <a:pos x="115" y="56"/>
                  </a:cxn>
                  <a:cxn ang="0">
                    <a:pos x="3" y="63"/>
                  </a:cxn>
                  <a:cxn ang="0">
                    <a:pos x="0" y="7"/>
                  </a:cxn>
                </a:cxnLst>
                <a:rect l="0" t="0" r="r" b="b"/>
                <a:pathLst>
                  <a:path w="115" h="63">
                    <a:moveTo>
                      <a:pt x="0" y="7"/>
                    </a:moveTo>
                    <a:lnTo>
                      <a:pt x="112" y="0"/>
                    </a:lnTo>
                    <a:lnTo>
                      <a:pt x="115" y="56"/>
                    </a:lnTo>
                    <a:lnTo>
                      <a:pt x="3" y="6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1" name="Freeform 241"/>
              <p:cNvSpPr>
                <a:spLocks/>
              </p:cNvSpPr>
              <p:nvPr/>
            </p:nvSpPr>
            <p:spPr bwMode="auto">
              <a:xfrm>
                <a:off x="3575" y="5066"/>
                <a:ext cx="117" cy="6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17" y="9"/>
                  </a:cxn>
                  <a:cxn ang="0">
                    <a:pos x="112" y="65"/>
                  </a:cxn>
                  <a:cxn ang="0">
                    <a:pos x="0" y="56"/>
                  </a:cxn>
                  <a:cxn ang="0">
                    <a:pos x="5" y="0"/>
                  </a:cxn>
                </a:cxnLst>
                <a:rect l="0" t="0" r="r" b="b"/>
                <a:pathLst>
                  <a:path w="117" h="65">
                    <a:moveTo>
                      <a:pt x="5" y="0"/>
                    </a:moveTo>
                    <a:lnTo>
                      <a:pt x="117" y="9"/>
                    </a:lnTo>
                    <a:lnTo>
                      <a:pt x="112" y="65"/>
                    </a:lnTo>
                    <a:lnTo>
                      <a:pt x="0" y="5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2" name="Freeform 242"/>
              <p:cNvSpPr>
                <a:spLocks/>
              </p:cNvSpPr>
              <p:nvPr/>
            </p:nvSpPr>
            <p:spPr bwMode="auto">
              <a:xfrm>
                <a:off x="3911" y="5091"/>
                <a:ext cx="117" cy="6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17" y="10"/>
                  </a:cxn>
                  <a:cxn ang="0">
                    <a:pos x="112" y="66"/>
                  </a:cxn>
                  <a:cxn ang="0">
                    <a:pos x="0" y="56"/>
                  </a:cxn>
                  <a:cxn ang="0">
                    <a:pos x="5" y="0"/>
                  </a:cxn>
                </a:cxnLst>
                <a:rect l="0" t="0" r="r" b="b"/>
                <a:pathLst>
                  <a:path w="117" h="66">
                    <a:moveTo>
                      <a:pt x="5" y="0"/>
                    </a:moveTo>
                    <a:lnTo>
                      <a:pt x="117" y="10"/>
                    </a:lnTo>
                    <a:lnTo>
                      <a:pt x="112" y="66"/>
                    </a:lnTo>
                    <a:lnTo>
                      <a:pt x="0" y="5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3" name="Freeform 243"/>
              <p:cNvSpPr>
                <a:spLocks/>
              </p:cNvSpPr>
              <p:nvPr/>
            </p:nvSpPr>
            <p:spPr bwMode="auto">
              <a:xfrm>
                <a:off x="4249" y="5105"/>
                <a:ext cx="112" cy="59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12" y="0"/>
                  </a:cxn>
                  <a:cxn ang="0">
                    <a:pos x="112" y="56"/>
                  </a:cxn>
                  <a:cxn ang="0">
                    <a:pos x="0" y="59"/>
                  </a:cxn>
                  <a:cxn ang="0">
                    <a:pos x="0" y="3"/>
                  </a:cxn>
                </a:cxnLst>
                <a:rect l="0" t="0" r="r" b="b"/>
                <a:pathLst>
                  <a:path w="112" h="59">
                    <a:moveTo>
                      <a:pt x="0" y="3"/>
                    </a:moveTo>
                    <a:lnTo>
                      <a:pt x="112" y="0"/>
                    </a:lnTo>
                    <a:lnTo>
                      <a:pt x="112" y="56"/>
                    </a:lnTo>
                    <a:lnTo>
                      <a:pt x="0" y="5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4" name="Freeform 244"/>
              <p:cNvSpPr>
                <a:spLocks/>
              </p:cNvSpPr>
              <p:nvPr/>
            </p:nvSpPr>
            <p:spPr bwMode="auto">
              <a:xfrm>
                <a:off x="4585" y="5098"/>
                <a:ext cx="112" cy="59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12" y="0"/>
                  </a:cxn>
                  <a:cxn ang="0">
                    <a:pos x="112" y="56"/>
                  </a:cxn>
                  <a:cxn ang="0">
                    <a:pos x="0" y="59"/>
                  </a:cxn>
                  <a:cxn ang="0">
                    <a:pos x="0" y="3"/>
                  </a:cxn>
                </a:cxnLst>
                <a:rect l="0" t="0" r="r" b="b"/>
                <a:pathLst>
                  <a:path w="112" h="59">
                    <a:moveTo>
                      <a:pt x="0" y="3"/>
                    </a:moveTo>
                    <a:lnTo>
                      <a:pt x="112" y="0"/>
                    </a:lnTo>
                    <a:lnTo>
                      <a:pt x="112" y="56"/>
                    </a:lnTo>
                    <a:lnTo>
                      <a:pt x="0" y="5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5" name="Freeform 245"/>
              <p:cNvSpPr>
                <a:spLocks/>
              </p:cNvSpPr>
              <p:nvPr/>
            </p:nvSpPr>
            <p:spPr bwMode="auto">
              <a:xfrm>
                <a:off x="4909" y="5049"/>
                <a:ext cx="124" cy="84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08" y="0"/>
                  </a:cxn>
                  <a:cxn ang="0">
                    <a:pos x="124" y="54"/>
                  </a:cxn>
                  <a:cxn ang="0">
                    <a:pos x="17" y="84"/>
                  </a:cxn>
                  <a:cxn ang="0">
                    <a:pos x="0" y="31"/>
                  </a:cxn>
                </a:cxnLst>
                <a:rect l="0" t="0" r="r" b="b"/>
                <a:pathLst>
                  <a:path w="124" h="84">
                    <a:moveTo>
                      <a:pt x="0" y="31"/>
                    </a:moveTo>
                    <a:lnTo>
                      <a:pt x="108" y="0"/>
                    </a:lnTo>
                    <a:lnTo>
                      <a:pt x="124" y="54"/>
                    </a:lnTo>
                    <a:lnTo>
                      <a:pt x="17" y="84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6" name="Freeform 246"/>
              <p:cNvSpPr>
                <a:spLocks/>
              </p:cNvSpPr>
              <p:nvPr/>
            </p:nvSpPr>
            <p:spPr bwMode="auto">
              <a:xfrm>
                <a:off x="5233" y="4958"/>
                <a:ext cx="124" cy="84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08" y="0"/>
                  </a:cxn>
                  <a:cxn ang="0">
                    <a:pos x="124" y="54"/>
                  </a:cxn>
                  <a:cxn ang="0">
                    <a:pos x="17" y="84"/>
                  </a:cxn>
                  <a:cxn ang="0">
                    <a:pos x="0" y="31"/>
                  </a:cxn>
                </a:cxnLst>
                <a:rect l="0" t="0" r="r" b="b"/>
                <a:pathLst>
                  <a:path w="124" h="84">
                    <a:moveTo>
                      <a:pt x="0" y="31"/>
                    </a:moveTo>
                    <a:lnTo>
                      <a:pt x="108" y="0"/>
                    </a:lnTo>
                    <a:lnTo>
                      <a:pt x="124" y="54"/>
                    </a:lnTo>
                    <a:lnTo>
                      <a:pt x="17" y="84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7" name="Freeform 247"/>
              <p:cNvSpPr>
                <a:spLocks/>
              </p:cNvSpPr>
              <p:nvPr/>
            </p:nvSpPr>
            <p:spPr bwMode="auto">
              <a:xfrm>
                <a:off x="5558" y="4895"/>
                <a:ext cx="25" cy="5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0"/>
                  </a:cxn>
                  <a:cxn ang="0">
                    <a:pos x="25" y="54"/>
                  </a:cxn>
                  <a:cxn ang="0">
                    <a:pos x="18" y="56"/>
                  </a:cxn>
                  <a:cxn ang="0">
                    <a:pos x="0" y="3"/>
                  </a:cxn>
                </a:cxnLst>
                <a:rect l="0" t="0" r="r" b="b"/>
                <a:pathLst>
                  <a:path w="25" h="56">
                    <a:moveTo>
                      <a:pt x="0" y="3"/>
                    </a:moveTo>
                    <a:lnTo>
                      <a:pt x="7" y="0"/>
                    </a:lnTo>
                    <a:lnTo>
                      <a:pt x="25" y="54"/>
                    </a:lnTo>
                    <a:lnTo>
                      <a:pt x="18" y="5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8" name="Rectangle 248"/>
              <p:cNvSpPr>
                <a:spLocks noChangeArrowheads="1"/>
              </p:cNvSpPr>
              <p:nvPr/>
            </p:nvSpPr>
            <p:spPr bwMode="auto">
              <a:xfrm>
                <a:off x="5574" y="4895"/>
                <a:ext cx="105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9" name="Freeform 249"/>
              <p:cNvSpPr>
                <a:spLocks/>
              </p:cNvSpPr>
              <p:nvPr/>
            </p:nvSpPr>
            <p:spPr bwMode="auto">
              <a:xfrm>
                <a:off x="5903" y="4895"/>
                <a:ext cx="112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2" y="3"/>
                  </a:cxn>
                  <a:cxn ang="0">
                    <a:pos x="112" y="59"/>
                  </a:cxn>
                  <a:cxn ang="0">
                    <a:pos x="0" y="56"/>
                  </a:cxn>
                  <a:cxn ang="0">
                    <a:pos x="0" y="0"/>
                  </a:cxn>
                </a:cxnLst>
                <a:rect l="0" t="0" r="r" b="b"/>
                <a:pathLst>
                  <a:path w="112" h="59">
                    <a:moveTo>
                      <a:pt x="0" y="0"/>
                    </a:moveTo>
                    <a:lnTo>
                      <a:pt x="112" y="3"/>
                    </a:lnTo>
                    <a:lnTo>
                      <a:pt x="112" y="59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0" name="Rectangle 250"/>
              <p:cNvSpPr>
                <a:spLocks noChangeArrowheads="1"/>
              </p:cNvSpPr>
              <p:nvPr/>
            </p:nvSpPr>
            <p:spPr bwMode="auto">
              <a:xfrm>
                <a:off x="6239" y="4898"/>
                <a:ext cx="49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1" name="Freeform 251"/>
              <p:cNvSpPr>
                <a:spLocks/>
              </p:cNvSpPr>
              <p:nvPr/>
            </p:nvSpPr>
            <p:spPr bwMode="auto">
              <a:xfrm>
                <a:off x="6269" y="4863"/>
                <a:ext cx="84" cy="84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47" y="0"/>
                  </a:cxn>
                  <a:cxn ang="0">
                    <a:pos x="84" y="42"/>
                  </a:cxn>
                  <a:cxn ang="0">
                    <a:pos x="37" y="84"/>
                  </a:cxn>
                  <a:cxn ang="0">
                    <a:pos x="0" y="42"/>
                  </a:cxn>
                </a:cxnLst>
                <a:rect l="0" t="0" r="r" b="b"/>
                <a:pathLst>
                  <a:path w="84" h="84">
                    <a:moveTo>
                      <a:pt x="0" y="42"/>
                    </a:moveTo>
                    <a:lnTo>
                      <a:pt x="47" y="0"/>
                    </a:lnTo>
                    <a:lnTo>
                      <a:pt x="84" y="42"/>
                    </a:lnTo>
                    <a:lnTo>
                      <a:pt x="37" y="84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2" name="Freeform 252"/>
              <p:cNvSpPr>
                <a:spLocks/>
              </p:cNvSpPr>
              <p:nvPr/>
            </p:nvSpPr>
            <p:spPr bwMode="auto">
              <a:xfrm>
                <a:off x="6483" y="4639"/>
                <a:ext cx="122" cy="117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84" y="0"/>
                  </a:cxn>
                  <a:cxn ang="0">
                    <a:pos x="122" y="42"/>
                  </a:cxn>
                  <a:cxn ang="0">
                    <a:pos x="38" y="117"/>
                  </a:cxn>
                  <a:cxn ang="0">
                    <a:pos x="0" y="75"/>
                  </a:cxn>
                </a:cxnLst>
                <a:rect l="0" t="0" r="r" b="b"/>
                <a:pathLst>
                  <a:path w="122" h="117">
                    <a:moveTo>
                      <a:pt x="0" y="75"/>
                    </a:moveTo>
                    <a:lnTo>
                      <a:pt x="84" y="0"/>
                    </a:lnTo>
                    <a:lnTo>
                      <a:pt x="122" y="42"/>
                    </a:lnTo>
                    <a:lnTo>
                      <a:pt x="38" y="117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3" name="Freeform 253"/>
              <p:cNvSpPr>
                <a:spLocks/>
              </p:cNvSpPr>
              <p:nvPr/>
            </p:nvSpPr>
            <p:spPr bwMode="auto">
              <a:xfrm>
                <a:off x="6733" y="4413"/>
                <a:ext cx="121" cy="119"/>
              </a:xfrm>
              <a:custGeom>
                <a:avLst/>
                <a:gdLst/>
                <a:ahLst/>
                <a:cxnLst>
                  <a:cxn ang="0">
                    <a:pos x="0" y="77"/>
                  </a:cxn>
                  <a:cxn ang="0">
                    <a:pos x="84" y="0"/>
                  </a:cxn>
                  <a:cxn ang="0">
                    <a:pos x="121" y="42"/>
                  </a:cxn>
                  <a:cxn ang="0">
                    <a:pos x="37" y="119"/>
                  </a:cxn>
                  <a:cxn ang="0">
                    <a:pos x="0" y="77"/>
                  </a:cxn>
                </a:cxnLst>
                <a:rect l="0" t="0" r="r" b="b"/>
                <a:pathLst>
                  <a:path w="121" h="119">
                    <a:moveTo>
                      <a:pt x="0" y="77"/>
                    </a:moveTo>
                    <a:lnTo>
                      <a:pt x="84" y="0"/>
                    </a:lnTo>
                    <a:lnTo>
                      <a:pt x="121" y="42"/>
                    </a:lnTo>
                    <a:lnTo>
                      <a:pt x="37" y="119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4" name="Freeform 254"/>
              <p:cNvSpPr>
                <a:spLocks/>
              </p:cNvSpPr>
              <p:nvPr/>
            </p:nvSpPr>
            <p:spPr bwMode="auto">
              <a:xfrm>
                <a:off x="6992" y="4261"/>
                <a:ext cx="126" cy="96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26" y="45"/>
                  </a:cxn>
                  <a:cxn ang="0">
                    <a:pos x="103" y="96"/>
                  </a:cxn>
                  <a:cxn ang="0">
                    <a:pos x="0" y="52"/>
                  </a:cxn>
                  <a:cxn ang="0">
                    <a:pos x="23" y="0"/>
                  </a:cxn>
                </a:cxnLst>
                <a:rect l="0" t="0" r="r" b="b"/>
                <a:pathLst>
                  <a:path w="126" h="96">
                    <a:moveTo>
                      <a:pt x="23" y="0"/>
                    </a:moveTo>
                    <a:lnTo>
                      <a:pt x="126" y="45"/>
                    </a:lnTo>
                    <a:lnTo>
                      <a:pt x="103" y="96"/>
                    </a:lnTo>
                    <a:lnTo>
                      <a:pt x="0" y="5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5" name="Freeform 255"/>
              <p:cNvSpPr>
                <a:spLocks/>
              </p:cNvSpPr>
              <p:nvPr/>
            </p:nvSpPr>
            <p:spPr bwMode="auto">
              <a:xfrm>
                <a:off x="7304" y="4392"/>
                <a:ext cx="124" cy="9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24" y="42"/>
                  </a:cxn>
                  <a:cxn ang="0">
                    <a:pos x="103" y="93"/>
                  </a:cxn>
                  <a:cxn ang="0">
                    <a:pos x="0" y="51"/>
                  </a:cxn>
                  <a:cxn ang="0">
                    <a:pos x="21" y="0"/>
                  </a:cxn>
                </a:cxnLst>
                <a:rect l="0" t="0" r="r" b="b"/>
                <a:pathLst>
                  <a:path w="124" h="93">
                    <a:moveTo>
                      <a:pt x="21" y="0"/>
                    </a:moveTo>
                    <a:lnTo>
                      <a:pt x="124" y="42"/>
                    </a:lnTo>
                    <a:lnTo>
                      <a:pt x="103" y="93"/>
                    </a:lnTo>
                    <a:lnTo>
                      <a:pt x="0" y="5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6" name="Freeform 256"/>
              <p:cNvSpPr>
                <a:spLocks/>
              </p:cNvSpPr>
              <p:nvPr/>
            </p:nvSpPr>
            <p:spPr bwMode="auto">
              <a:xfrm>
                <a:off x="7615" y="4520"/>
                <a:ext cx="112" cy="8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12" y="37"/>
                  </a:cxn>
                  <a:cxn ang="0">
                    <a:pos x="91" y="89"/>
                  </a:cxn>
                  <a:cxn ang="0">
                    <a:pos x="0" y="51"/>
                  </a:cxn>
                  <a:cxn ang="0">
                    <a:pos x="21" y="0"/>
                  </a:cxn>
                </a:cxnLst>
                <a:rect l="0" t="0" r="r" b="b"/>
                <a:pathLst>
                  <a:path w="112" h="89">
                    <a:moveTo>
                      <a:pt x="21" y="0"/>
                    </a:moveTo>
                    <a:lnTo>
                      <a:pt x="112" y="37"/>
                    </a:lnTo>
                    <a:lnTo>
                      <a:pt x="91" y="89"/>
                    </a:lnTo>
                    <a:lnTo>
                      <a:pt x="0" y="5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7" name="Freeform 257"/>
              <p:cNvSpPr>
                <a:spLocks/>
              </p:cNvSpPr>
              <p:nvPr/>
            </p:nvSpPr>
            <p:spPr bwMode="auto">
              <a:xfrm>
                <a:off x="7710" y="4555"/>
                <a:ext cx="24" cy="5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4" y="2"/>
                  </a:cxn>
                  <a:cxn ang="0">
                    <a:pos x="14" y="58"/>
                  </a:cxn>
                  <a:cxn ang="0">
                    <a:pos x="0" y="56"/>
                  </a:cxn>
                  <a:cxn ang="0">
                    <a:pos x="10" y="0"/>
                  </a:cxn>
                </a:cxnLst>
                <a:rect l="0" t="0" r="r" b="b"/>
                <a:pathLst>
                  <a:path w="24" h="58">
                    <a:moveTo>
                      <a:pt x="10" y="0"/>
                    </a:moveTo>
                    <a:lnTo>
                      <a:pt x="24" y="2"/>
                    </a:lnTo>
                    <a:lnTo>
                      <a:pt x="14" y="58"/>
                    </a:lnTo>
                    <a:lnTo>
                      <a:pt x="0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8" name="Freeform 258"/>
              <p:cNvSpPr>
                <a:spLocks/>
              </p:cNvSpPr>
              <p:nvPr/>
            </p:nvSpPr>
            <p:spPr bwMode="auto">
              <a:xfrm>
                <a:off x="7943" y="4602"/>
                <a:ext cx="122" cy="77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22" y="21"/>
                  </a:cxn>
                  <a:cxn ang="0">
                    <a:pos x="112" y="77"/>
                  </a:cxn>
                  <a:cxn ang="0">
                    <a:pos x="0" y="56"/>
                  </a:cxn>
                  <a:cxn ang="0">
                    <a:pos x="10" y="0"/>
                  </a:cxn>
                </a:cxnLst>
                <a:rect l="0" t="0" r="r" b="b"/>
                <a:pathLst>
                  <a:path w="122" h="77">
                    <a:moveTo>
                      <a:pt x="10" y="0"/>
                    </a:moveTo>
                    <a:lnTo>
                      <a:pt x="122" y="21"/>
                    </a:lnTo>
                    <a:lnTo>
                      <a:pt x="112" y="77"/>
                    </a:lnTo>
                    <a:lnTo>
                      <a:pt x="0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9" name="Freeform 259"/>
              <p:cNvSpPr>
                <a:spLocks/>
              </p:cNvSpPr>
              <p:nvPr/>
            </p:nvSpPr>
            <p:spPr bwMode="auto">
              <a:xfrm>
                <a:off x="8275" y="4665"/>
                <a:ext cx="121" cy="77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21" y="23"/>
                  </a:cxn>
                  <a:cxn ang="0">
                    <a:pos x="109" y="77"/>
                  </a:cxn>
                  <a:cxn ang="0">
                    <a:pos x="0" y="53"/>
                  </a:cxn>
                  <a:cxn ang="0">
                    <a:pos x="11" y="0"/>
                  </a:cxn>
                </a:cxnLst>
                <a:rect l="0" t="0" r="r" b="b"/>
                <a:pathLst>
                  <a:path w="121" h="77">
                    <a:moveTo>
                      <a:pt x="11" y="0"/>
                    </a:moveTo>
                    <a:lnTo>
                      <a:pt x="121" y="23"/>
                    </a:lnTo>
                    <a:lnTo>
                      <a:pt x="109" y="77"/>
                    </a:lnTo>
                    <a:lnTo>
                      <a:pt x="0" y="5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0" name="Freeform 260"/>
              <p:cNvSpPr>
                <a:spLocks/>
              </p:cNvSpPr>
              <p:nvPr/>
            </p:nvSpPr>
            <p:spPr bwMode="auto">
              <a:xfrm>
                <a:off x="8599" y="4616"/>
                <a:ext cx="123" cy="84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109" y="0"/>
                  </a:cxn>
                  <a:cxn ang="0">
                    <a:pos x="123" y="53"/>
                  </a:cxn>
                  <a:cxn ang="0">
                    <a:pos x="14" y="84"/>
                  </a:cxn>
                  <a:cxn ang="0">
                    <a:pos x="0" y="30"/>
                  </a:cxn>
                </a:cxnLst>
                <a:rect l="0" t="0" r="r" b="b"/>
                <a:pathLst>
                  <a:path w="123" h="84">
                    <a:moveTo>
                      <a:pt x="0" y="30"/>
                    </a:moveTo>
                    <a:lnTo>
                      <a:pt x="109" y="0"/>
                    </a:lnTo>
                    <a:lnTo>
                      <a:pt x="123" y="53"/>
                    </a:lnTo>
                    <a:lnTo>
                      <a:pt x="14" y="8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1" name="Freeform 261"/>
              <p:cNvSpPr>
                <a:spLocks/>
              </p:cNvSpPr>
              <p:nvPr/>
            </p:nvSpPr>
            <p:spPr bwMode="auto">
              <a:xfrm>
                <a:off x="8921" y="4522"/>
                <a:ext cx="126" cy="87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109" y="0"/>
                  </a:cxn>
                  <a:cxn ang="0">
                    <a:pos x="126" y="54"/>
                  </a:cxn>
                  <a:cxn ang="0">
                    <a:pos x="16" y="87"/>
                  </a:cxn>
                  <a:cxn ang="0">
                    <a:pos x="0" y="33"/>
                  </a:cxn>
                </a:cxnLst>
                <a:rect l="0" t="0" r="r" b="b"/>
                <a:pathLst>
                  <a:path w="126" h="87">
                    <a:moveTo>
                      <a:pt x="0" y="33"/>
                    </a:moveTo>
                    <a:lnTo>
                      <a:pt x="109" y="0"/>
                    </a:lnTo>
                    <a:lnTo>
                      <a:pt x="126" y="54"/>
                    </a:lnTo>
                    <a:lnTo>
                      <a:pt x="16" y="87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2" name="Freeform 262"/>
              <p:cNvSpPr>
                <a:spLocks/>
              </p:cNvSpPr>
              <p:nvPr/>
            </p:nvSpPr>
            <p:spPr bwMode="auto">
              <a:xfrm>
                <a:off x="9247" y="4525"/>
                <a:ext cx="124" cy="84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24" y="30"/>
                  </a:cxn>
                  <a:cxn ang="0">
                    <a:pos x="110" y="84"/>
                  </a:cxn>
                  <a:cxn ang="0">
                    <a:pos x="0" y="53"/>
                  </a:cxn>
                  <a:cxn ang="0">
                    <a:pos x="14" y="0"/>
                  </a:cxn>
                </a:cxnLst>
                <a:rect l="0" t="0" r="r" b="b"/>
                <a:pathLst>
                  <a:path w="124" h="84">
                    <a:moveTo>
                      <a:pt x="14" y="0"/>
                    </a:moveTo>
                    <a:lnTo>
                      <a:pt x="124" y="30"/>
                    </a:lnTo>
                    <a:lnTo>
                      <a:pt x="110" y="84"/>
                    </a:lnTo>
                    <a:lnTo>
                      <a:pt x="0" y="53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3" name="Freeform 263"/>
              <p:cNvSpPr>
                <a:spLocks/>
              </p:cNvSpPr>
              <p:nvPr/>
            </p:nvSpPr>
            <p:spPr bwMode="auto">
              <a:xfrm>
                <a:off x="9571" y="4613"/>
                <a:ext cx="124" cy="8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24" y="28"/>
                  </a:cxn>
                  <a:cxn ang="0">
                    <a:pos x="110" y="82"/>
                  </a:cxn>
                  <a:cxn ang="0">
                    <a:pos x="0" y="54"/>
                  </a:cxn>
                  <a:cxn ang="0">
                    <a:pos x="14" y="0"/>
                  </a:cxn>
                </a:cxnLst>
                <a:rect l="0" t="0" r="r" b="b"/>
                <a:pathLst>
                  <a:path w="124" h="82">
                    <a:moveTo>
                      <a:pt x="14" y="0"/>
                    </a:moveTo>
                    <a:lnTo>
                      <a:pt x="124" y="28"/>
                    </a:lnTo>
                    <a:lnTo>
                      <a:pt x="110" y="82"/>
                    </a:lnTo>
                    <a:lnTo>
                      <a:pt x="0" y="5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4" name="Freeform 264"/>
              <p:cNvSpPr>
                <a:spLocks/>
              </p:cNvSpPr>
              <p:nvPr/>
            </p:nvSpPr>
            <p:spPr bwMode="auto">
              <a:xfrm>
                <a:off x="9900" y="4667"/>
                <a:ext cx="119" cy="7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12" y="0"/>
                  </a:cxn>
                  <a:cxn ang="0">
                    <a:pos x="119" y="56"/>
                  </a:cxn>
                  <a:cxn ang="0">
                    <a:pos x="7" y="70"/>
                  </a:cxn>
                  <a:cxn ang="0">
                    <a:pos x="0" y="14"/>
                  </a:cxn>
                </a:cxnLst>
                <a:rect l="0" t="0" r="r" b="b"/>
                <a:pathLst>
                  <a:path w="119" h="70">
                    <a:moveTo>
                      <a:pt x="0" y="14"/>
                    </a:moveTo>
                    <a:lnTo>
                      <a:pt x="112" y="0"/>
                    </a:lnTo>
                    <a:lnTo>
                      <a:pt x="119" y="56"/>
                    </a:lnTo>
                    <a:lnTo>
                      <a:pt x="7" y="7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5" name="Freeform 265"/>
              <p:cNvSpPr>
                <a:spLocks/>
              </p:cNvSpPr>
              <p:nvPr/>
            </p:nvSpPr>
            <p:spPr bwMode="auto">
              <a:xfrm>
                <a:off x="10234" y="4620"/>
                <a:ext cx="119" cy="7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12" y="0"/>
                  </a:cxn>
                  <a:cxn ang="0">
                    <a:pos x="119" y="56"/>
                  </a:cxn>
                  <a:cxn ang="0">
                    <a:pos x="7" y="70"/>
                  </a:cxn>
                  <a:cxn ang="0">
                    <a:pos x="0" y="14"/>
                  </a:cxn>
                </a:cxnLst>
                <a:rect l="0" t="0" r="r" b="b"/>
                <a:pathLst>
                  <a:path w="119" h="70">
                    <a:moveTo>
                      <a:pt x="0" y="14"/>
                    </a:moveTo>
                    <a:lnTo>
                      <a:pt x="112" y="0"/>
                    </a:lnTo>
                    <a:lnTo>
                      <a:pt x="119" y="56"/>
                    </a:lnTo>
                    <a:lnTo>
                      <a:pt x="7" y="7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6" name="Freeform 266"/>
              <p:cNvSpPr>
                <a:spLocks/>
              </p:cNvSpPr>
              <p:nvPr/>
            </p:nvSpPr>
            <p:spPr bwMode="auto">
              <a:xfrm>
                <a:off x="10560" y="4592"/>
                <a:ext cx="126" cy="101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126" y="49"/>
                  </a:cxn>
                  <a:cxn ang="0">
                    <a:pos x="100" y="101"/>
                  </a:cxn>
                  <a:cxn ang="0">
                    <a:pos x="0" y="52"/>
                  </a:cxn>
                  <a:cxn ang="0">
                    <a:pos x="26" y="0"/>
                  </a:cxn>
                </a:cxnLst>
                <a:rect l="0" t="0" r="r" b="b"/>
                <a:pathLst>
                  <a:path w="126" h="101">
                    <a:moveTo>
                      <a:pt x="26" y="0"/>
                    </a:moveTo>
                    <a:lnTo>
                      <a:pt x="126" y="49"/>
                    </a:lnTo>
                    <a:lnTo>
                      <a:pt x="100" y="101"/>
                    </a:lnTo>
                    <a:lnTo>
                      <a:pt x="0" y="52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7" name="Freeform 267"/>
              <p:cNvSpPr>
                <a:spLocks/>
              </p:cNvSpPr>
              <p:nvPr/>
            </p:nvSpPr>
            <p:spPr bwMode="auto">
              <a:xfrm>
                <a:off x="10863" y="4737"/>
                <a:ext cx="126" cy="9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6" y="46"/>
                  </a:cxn>
                  <a:cxn ang="0">
                    <a:pos x="103" y="98"/>
                  </a:cxn>
                  <a:cxn ang="0">
                    <a:pos x="0" y="51"/>
                  </a:cxn>
                  <a:cxn ang="0">
                    <a:pos x="24" y="0"/>
                  </a:cxn>
                </a:cxnLst>
                <a:rect l="0" t="0" r="r" b="b"/>
                <a:pathLst>
                  <a:path w="126" h="98">
                    <a:moveTo>
                      <a:pt x="24" y="0"/>
                    </a:moveTo>
                    <a:lnTo>
                      <a:pt x="126" y="46"/>
                    </a:lnTo>
                    <a:lnTo>
                      <a:pt x="103" y="98"/>
                    </a:lnTo>
                    <a:lnTo>
                      <a:pt x="0" y="5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8" name="Freeform 268"/>
              <p:cNvSpPr>
                <a:spLocks/>
              </p:cNvSpPr>
              <p:nvPr/>
            </p:nvSpPr>
            <p:spPr bwMode="auto">
              <a:xfrm>
                <a:off x="11169" y="4879"/>
                <a:ext cx="126" cy="100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26" y="49"/>
                  </a:cxn>
                  <a:cxn ang="0">
                    <a:pos x="100" y="100"/>
                  </a:cxn>
                  <a:cxn ang="0">
                    <a:pos x="0" y="51"/>
                  </a:cxn>
                  <a:cxn ang="0">
                    <a:pos x="25" y="0"/>
                  </a:cxn>
                </a:cxnLst>
                <a:rect l="0" t="0" r="r" b="b"/>
                <a:pathLst>
                  <a:path w="126" h="100">
                    <a:moveTo>
                      <a:pt x="25" y="0"/>
                    </a:moveTo>
                    <a:lnTo>
                      <a:pt x="126" y="49"/>
                    </a:lnTo>
                    <a:lnTo>
                      <a:pt x="100" y="100"/>
                    </a:lnTo>
                    <a:lnTo>
                      <a:pt x="0" y="5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9" name="Freeform 269"/>
              <p:cNvSpPr>
                <a:spLocks/>
              </p:cNvSpPr>
              <p:nvPr/>
            </p:nvSpPr>
            <p:spPr bwMode="auto">
              <a:xfrm>
                <a:off x="578" y="4811"/>
                <a:ext cx="10705" cy="315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306" y="105"/>
                  </a:cxn>
                  <a:cxn ang="0">
                    <a:pos x="612" y="116"/>
                  </a:cxn>
                  <a:cxn ang="0">
                    <a:pos x="918" y="115"/>
                  </a:cxn>
                  <a:cxn ang="0">
                    <a:pos x="1224" y="102"/>
                  </a:cxn>
                  <a:cxn ang="0">
                    <a:pos x="1530" y="96"/>
                  </a:cxn>
                  <a:cxn ang="0">
                    <a:pos x="1836" y="88"/>
                  </a:cxn>
                  <a:cxn ang="0">
                    <a:pos x="2142" y="76"/>
                  </a:cxn>
                  <a:cxn ang="0">
                    <a:pos x="2448" y="135"/>
                  </a:cxn>
                  <a:cxn ang="0">
                    <a:pos x="2754" y="57"/>
                  </a:cxn>
                  <a:cxn ang="0">
                    <a:pos x="3060" y="0"/>
                  </a:cxn>
                  <a:cxn ang="0">
                    <a:pos x="3366" y="23"/>
                  </a:cxn>
                  <a:cxn ang="0">
                    <a:pos x="3672" y="100"/>
                  </a:cxn>
                  <a:cxn ang="0">
                    <a:pos x="3978" y="128"/>
                  </a:cxn>
                  <a:cxn ang="0">
                    <a:pos x="4284" y="87"/>
                  </a:cxn>
                  <a:cxn ang="0">
                    <a:pos x="4590" y="94"/>
                  </a:cxn>
                </a:cxnLst>
                <a:rect l="0" t="0" r="r" b="b"/>
                <a:pathLst>
                  <a:path w="4590" h="135">
                    <a:moveTo>
                      <a:pt x="0" y="103"/>
                    </a:moveTo>
                    <a:lnTo>
                      <a:pt x="306" y="105"/>
                    </a:lnTo>
                    <a:lnTo>
                      <a:pt x="612" y="116"/>
                    </a:lnTo>
                    <a:lnTo>
                      <a:pt x="918" y="115"/>
                    </a:lnTo>
                    <a:lnTo>
                      <a:pt x="1224" y="102"/>
                    </a:lnTo>
                    <a:lnTo>
                      <a:pt x="1530" y="96"/>
                    </a:lnTo>
                    <a:lnTo>
                      <a:pt x="1836" y="88"/>
                    </a:lnTo>
                    <a:lnTo>
                      <a:pt x="2142" y="76"/>
                    </a:lnTo>
                    <a:lnTo>
                      <a:pt x="2448" y="135"/>
                    </a:lnTo>
                    <a:lnTo>
                      <a:pt x="2754" y="57"/>
                    </a:lnTo>
                    <a:lnTo>
                      <a:pt x="3060" y="0"/>
                    </a:lnTo>
                    <a:lnTo>
                      <a:pt x="3366" y="23"/>
                    </a:lnTo>
                    <a:lnTo>
                      <a:pt x="3672" y="100"/>
                    </a:lnTo>
                    <a:lnTo>
                      <a:pt x="3978" y="128"/>
                    </a:lnTo>
                    <a:lnTo>
                      <a:pt x="4284" y="87"/>
                    </a:lnTo>
                    <a:lnTo>
                      <a:pt x="4590" y="94"/>
                    </a:lnTo>
                  </a:path>
                </a:pathLst>
              </a:custGeom>
              <a:noFill/>
              <a:ln w="1206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0" name="Freeform 270"/>
              <p:cNvSpPr>
                <a:spLocks/>
              </p:cNvSpPr>
              <p:nvPr/>
            </p:nvSpPr>
            <p:spPr bwMode="auto">
              <a:xfrm>
                <a:off x="578" y="4958"/>
                <a:ext cx="38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3"/>
                  </a:cxn>
                  <a:cxn ang="0">
                    <a:pos x="38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8" h="21">
                    <a:moveTo>
                      <a:pt x="0" y="0"/>
                    </a:moveTo>
                    <a:lnTo>
                      <a:pt x="38" y="3"/>
                    </a:lnTo>
                    <a:lnTo>
                      <a:pt x="38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1" name="Freeform 271"/>
              <p:cNvSpPr>
                <a:spLocks/>
              </p:cNvSpPr>
              <p:nvPr/>
            </p:nvSpPr>
            <p:spPr bwMode="auto">
              <a:xfrm>
                <a:off x="690" y="4963"/>
                <a:ext cx="38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2"/>
                  </a:cxn>
                  <a:cxn ang="0">
                    <a:pos x="38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8" h="21">
                    <a:moveTo>
                      <a:pt x="0" y="0"/>
                    </a:moveTo>
                    <a:lnTo>
                      <a:pt x="38" y="2"/>
                    </a:lnTo>
                    <a:lnTo>
                      <a:pt x="38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2" name="Rectangle 272"/>
              <p:cNvSpPr>
                <a:spLocks noChangeArrowheads="1"/>
              </p:cNvSpPr>
              <p:nvPr/>
            </p:nvSpPr>
            <p:spPr bwMode="auto">
              <a:xfrm>
                <a:off x="802" y="4970"/>
                <a:ext cx="38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3" name="Freeform 273"/>
              <p:cNvSpPr>
                <a:spLocks/>
              </p:cNvSpPr>
              <p:nvPr/>
            </p:nvSpPr>
            <p:spPr bwMode="auto">
              <a:xfrm>
                <a:off x="914" y="4975"/>
                <a:ext cx="38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2"/>
                  </a:cxn>
                  <a:cxn ang="0">
                    <a:pos x="38" y="21"/>
                  </a:cxn>
                  <a:cxn ang="0">
                    <a:pos x="0" y="18"/>
                  </a:cxn>
                  <a:cxn ang="0">
                    <a:pos x="0" y="0"/>
                  </a:cxn>
                </a:cxnLst>
                <a:rect l="0" t="0" r="r" b="b"/>
                <a:pathLst>
                  <a:path w="38" h="21">
                    <a:moveTo>
                      <a:pt x="0" y="0"/>
                    </a:moveTo>
                    <a:lnTo>
                      <a:pt x="38" y="2"/>
                    </a:lnTo>
                    <a:lnTo>
                      <a:pt x="38" y="21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4" name="Freeform 274"/>
              <p:cNvSpPr>
                <a:spLocks/>
              </p:cNvSpPr>
              <p:nvPr/>
            </p:nvSpPr>
            <p:spPr bwMode="auto">
              <a:xfrm>
                <a:off x="1026" y="4979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3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3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5" name="Freeform 275"/>
              <p:cNvSpPr>
                <a:spLocks/>
              </p:cNvSpPr>
              <p:nvPr/>
            </p:nvSpPr>
            <p:spPr bwMode="auto">
              <a:xfrm>
                <a:off x="1138" y="4986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3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3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6" name="Freeform 276"/>
              <p:cNvSpPr>
                <a:spLocks/>
              </p:cNvSpPr>
              <p:nvPr/>
            </p:nvSpPr>
            <p:spPr bwMode="auto">
              <a:xfrm>
                <a:off x="1250" y="4991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2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2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7" name="Rectangle 277"/>
              <p:cNvSpPr>
                <a:spLocks noChangeArrowheads="1"/>
              </p:cNvSpPr>
              <p:nvPr/>
            </p:nvSpPr>
            <p:spPr bwMode="auto">
              <a:xfrm>
                <a:off x="1362" y="4993"/>
                <a:ext cx="37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8" name="Rectangle 278"/>
              <p:cNvSpPr>
                <a:spLocks noChangeArrowheads="1"/>
              </p:cNvSpPr>
              <p:nvPr/>
            </p:nvSpPr>
            <p:spPr bwMode="auto">
              <a:xfrm>
                <a:off x="1474" y="4991"/>
                <a:ext cx="37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9" name="Rectangle 279"/>
              <p:cNvSpPr>
                <a:spLocks noChangeArrowheads="1"/>
              </p:cNvSpPr>
              <p:nvPr/>
            </p:nvSpPr>
            <p:spPr bwMode="auto">
              <a:xfrm>
                <a:off x="1586" y="4991"/>
                <a:ext cx="37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0" name="Rectangle 280"/>
              <p:cNvSpPr>
                <a:spLocks noChangeArrowheads="1"/>
              </p:cNvSpPr>
              <p:nvPr/>
            </p:nvSpPr>
            <p:spPr bwMode="auto">
              <a:xfrm>
                <a:off x="1698" y="4989"/>
                <a:ext cx="37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1" name="Rectangle 281"/>
              <p:cNvSpPr>
                <a:spLocks noChangeArrowheads="1"/>
              </p:cNvSpPr>
              <p:nvPr/>
            </p:nvSpPr>
            <p:spPr bwMode="auto">
              <a:xfrm>
                <a:off x="1810" y="4989"/>
                <a:ext cx="37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2" name="Rectangle 282"/>
              <p:cNvSpPr>
                <a:spLocks noChangeArrowheads="1"/>
              </p:cNvSpPr>
              <p:nvPr/>
            </p:nvSpPr>
            <p:spPr bwMode="auto">
              <a:xfrm>
                <a:off x="1922" y="4986"/>
                <a:ext cx="37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3" name="Freeform 283"/>
              <p:cNvSpPr>
                <a:spLocks/>
              </p:cNvSpPr>
              <p:nvPr/>
            </p:nvSpPr>
            <p:spPr bwMode="auto">
              <a:xfrm>
                <a:off x="2034" y="4986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3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3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4" name="Rectangle 284"/>
              <p:cNvSpPr>
                <a:spLocks noChangeArrowheads="1"/>
              </p:cNvSpPr>
              <p:nvPr/>
            </p:nvSpPr>
            <p:spPr bwMode="auto">
              <a:xfrm>
                <a:off x="2146" y="4991"/>
                <a:ext cx="37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5" name="Rectangle 285"/>
              <p:cNvSpPr>
                <a:spLocks noChangeArrowheads="1"/>
              </p:cNvSpPr>
              <p:nvPr/>
            </p:nvSpPr>
            <p:spPr bwMode="auto">
              <a:xfrm>
                <a:off x="2258" y="4996"/>
                <a:ext cx="37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6" name="Freeform 286"/>
              <p:cNvSpPr>
                <a:spLocks/>
              </p:cNvSpPr>
              <p:nvPr/>
            </p:nvSpPr>
            <p:spPr bwMode="auto">
              <a:xfrm>
                <a:off x="2370" y="4998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2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2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7" name="Rectangle 287"/>
              <p:cNvSpPr>
                <a:spLocks noChangeArrowheads="1"/>
              </p:cNvSpPr>
              <p:nvPr/>
            </p:nvSpPr>
            <p:spPr bwMode="auto">
              <a:xfrm>
                <a:off x="2481" y="5003"/>
                <a:ext cx="38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8" name="Freeform 288"/>
              <p:cNvSpPr>
                <a:spLocks/>
              </p:cNvSpPr>
              <p:nvPr/>
            </p:nvSpPr>
            <p:spPr bwMode="auto">
              <a:xfrm>
                <a:off x="2593" y="5005"/>
                <a:ext cx="38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2"/>
                  </a:cxn>
                  <a:cxn ang="0">
                    <a:pos x="38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8" h="21">
                    <a:moveTo>
                      <a:pt x="0" y="0"/>
                    </a:moveTo>
                    <a:lnTo>
                      <a:pt x="38" y="2"/>
                    </a:lnTo>
                    <a:lnTo>
                      <a:pt x="38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9" name="Rectangle 289"/>
              <p:cNvSpPr>
                <a:spLocks noChangeArrowheads="1"/>
              </p:cNvSpPr>
              <p:nvPr/>
            </p:nvSpPr>
            <p:spPr bwMode="auto">
              <a:xfrm>
                <a:off x="2705" y="5010"/>
                <a:ext cx="14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0" name="Rectangle 290"/>
              <p:cNvSpPr>
                <a:spLocks noChangeArrowheads="1"/>
              </p:cNvSpPr>
              <p:nvPr/>
            </p:nvSpPr>
            <p:spPr bwMode="auto">
              <a:xfrm>
                <a:off x="2719" y="5010"/>
                <a:ext cx="24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1" name="Rectangle 291"/>
              <p:cNvSpPr>
                <a:spLocks noChangeArrowheads="1"/>
              </p:cNvSpPr>
              <p:nvPr/>
            </p:nvSpPr>
            <p:spPr bwMode="auto">
              <a:xfrm>
                <a:off x="2817" y="5014"/>
                <a:ext cx="38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2" name="Freeform 292"/>
              <p:cNvSpPr>
                <a:spLocks/>
              </p:cNvSpPr>
              <p:nvPr/>
            </p:nvSpPr>
            <p:spPr bwMode="auto">
              <a:xfrm>
                <a:off x="2929" y="5019"/>
                <a:ext cx="38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2"/>
                  </a:cxn>
                  <a:cxn ang="0">
                    <a:pos x="38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8" h="21">
                    <a:moveTo>
                      <a:pt x="0" y="0"/>
                    </a:moveTo>
                    <a:lnTo>
                      <a:pt x="38" y="2"/>
                    </a:lnTo>
                    <a:lnTo>
                      <a:pt x="38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3" name="Freeform 293"/>
              <p:cNvSpPr>
                <a:spLocks/>
              </p:cNvSpPr>
              <p:nvPr/>
            </p:nvSpPr>
            <p:spPr bwMode="auto">
              <a:xfrm>
                <a:off x="3041" y="5024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2"/>
                  </a:cxn>
                  <a:cxn ang="0">
                    <a:pos x="37" y="21"/>
                  </a:cxn>
                  <a:cxn ang="0">
                    <a:pos x="0" y="18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2"/>
                    </a:lnTo>
                    <a:lnTo>
                      <a:pt x="37" y="21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4" name="Freeform 294"/>
              <p:cNvSpPr>
                <a:spLocks/>
              </p:cNvSpPr>
              <p:nvPr/>
            </p:nvSpPr>
            <p:spPr bwMode="auto">
              <a:xfrm>
                <a:off x="3153" y="5028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3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3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5" name="Freeform 295"/>
              <p:cNvSpPr>
                <a:spLocks/>
              </p:cNvSpPr>
              <p:nvPr/>
            </p:nvSpPr>
            <p:spPr bwMode="auto">
              <a:xfrm>
                <a:off x="3265" y="5033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2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2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6" name="Freeform 296"/>
              <p:cNvSpPr>
                <a:spLocks/>
              </p:cNvSpPr>
              <p:nvPr/>
            </p:nvSpPr>
            <p:spPr bwMode="auto">
              <a:xfrm>
                <a:off x="3377" y="5038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2"/>
                  </a:cxn>
                  <a:cxn ang="0">
                    <a:pos x="37" y="21"/>
                  </a:cxn>
                  <a:cxn ang="0">
                    <a:pos x="0" y="18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2"/>
                    </a:lnTo>
                    <a:lnTo>
                      <a:pt x="37" y="21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7" name="Freeform 297"/>
              <p:cNvSpPr>
                <a:spLocks/>
              </p:cNvSpPr>
              <p:nvPr/>
            </p:nvSpPr>
            <p:spPr bwMode="auto">
              <a:xfrm>
                <a:off x="3489" y="5033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8" name="Freeform 298"/>
              <p:cNvSpPr>
                <a:spLocks/>
              </p:cNvSpPr>
              <p:nvPr/>
            </p:nvSpPr>
            <p:spPr bwMode="auto">
              <a:xfrm>
                <a:off x="3601" y="5026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9" name="Freeform 299"/>
              <p:cNvSpPr>
                <a:spLocks/>
              </p:cNvSpPr>
              <p:nvPr/>
            </p:nvSpPr>
            <p:spPr bwMode="auto">
              <a:xfrm>
                <a:off x="3713" y="5019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0" name="Freeform 300"/>
              <p:cNvSpPr>
                <a:spLocks/>
              </p:cNvSpPr>
              <p:nvPr/>
            </p:nvSpPr>
            <p:spPr bwMode="auto">
              <a:xfrm>
                <a:off x="3825" y="5012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1" name="Freeform 301"/>
              <p:cNvSpPr>
                <a:spLocks/>
              </p:cNvSpPr>
              <p:nvPr/>
            </p:nvSpPr>
            <p:spPr bwMode="auto">
              <a:xfrm>
                <a:off x="3937" y="5005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2" name="Freeform 302"/>
              <p:cNvSpPr>
                <a:spLocks/>
              </p:cNvSpPr>
              <p:nvPr/>
            </p:nvSpPr>
            <p:spPr bwMode="auto">
              <a:xfrm>
                <a:off x="4049" y="4998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3" name="Freeform 303"/>
              <p:cNvSpPr>
                <a:spLocks/>
              </p:cNvSpPr>
              <p:nvPr/>
            </p:nvSpPr>
            <p:spPr bwMode="auto">
              <a:xfrm>
                <a:off x="4161" y="4991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4" name="Freeform 304"/>
              <p:cNvSpPr>
                <a:spLocks/>
              </p:cNvSpPr>
              <p:nvPr/>
            </p:nvSpPr>
            <p:spPr bwMode="auto">
              <a:xfrm>
                <a:off x="4273" y="4989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8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8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5" name="Rectangle 305"/>
              <p:cNvSpPr>
                <a:spLocks noChangeArrowheads="1"/>
              </p:cNvSpPr>
              <p:nvPr/>
            </p:nvSpPr>
            <p:spPr bwMode="auto">
              <a:xfrm>
                <a:off x="4385" y="4986"/>
                <a:ext cx="37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6" name="Rectangle 306"/>
              <p:cNvSpPr>
                <a:spLocks noChangeArrowheads="1"/>
              </p:cNvSpPr>
              <p:nvPr/>
            </p:nvSpPr>
            <p:spPr bwMode="auto">
              <a:xfrm>
                <a:off x="4496" y="4984"/>
                <a:ext cx="38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7" name="Freeform 307"/>
              <p:cNvSpPr>
                <a:spLocks/>
              </p:cNvSpPr>
              <p:nvPr/>
            </p:nvSpPr>
            <p:spPr bwMode="auto">
              <a:xfrm>
                <a:off x="4608" y="4979"/>
                <a:ext cx="38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8" y="0"/>
                  </a:cxn>
                  <a:cxn ang="0">
                    <a:pos x="38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38" h="21">
                    <a:moveTo>
                      <a:pt x="0" y="3"/>
                    </a:moveTo>
                    <a:lnTo>
                      <a:pt x="38" y="0"/>
                    </a:lnTo>
                    <a:lnTo>
                      <a:pt x="38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8" name="Freeform 308"/>
              <p:cNvSpPr>
                <a:spLocks/>
              </p:cNvSpPr>
              <p:nvPr/>
            </p:nvSpPr>
            <p:spPr bwMode="auto">
              <a:xfrm>
                <a:off x="4720" y="4977"/>
                <a:ext cx="38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8" y="0"/>
                  </a:cxn>
                  <a:cxn ang="0">
                    <a:pos x="38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8" h="21">
                    <a:moveTo>
                      <a:pt x="0" y="2"/>
                    </a:moveTo>
                    <a:lnTo>
                      <a:pt x="38" y="0"/>
                    </a:lnTo>
                    <a:lnTo>
                      <a:pt x="38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9" name="Rectangle 309"/>
              <p:cNvSpPr>
                <a:spLocks noChangeArrowheads="1"/>
              </p:cNvSpPr>
              <p:nvPr/>
            </p:nvSpPr>
            <p:spPr bwMode="auto">
              <a:xfrm>
                <a:off x="4832" y="4975"/>
                <a:ext cx="28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0" name="Freeform 310"/>
              <p:cNvSpPr>
                <a:spLocks/>
              </p:cNvSpPr>
              <p:nvPr/>
            </p:nvSpPr>
            <p:spPr bwMode="auto">
              <a:xfrm>
                <a:off x="4858" y="4972"/>
                <a:ext cx="14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9" y="0"/>
                  </a:cxn>
                  <a:cxn ang="0">
                    <a:pos x="14" y="19"/>
                  </a:cxn>
                  <a:cxn ang="0">
                    <a:pos x="5" y="21"/>
                  </a:cxn>
                  <a:cxn ang="0">
                    <a:pos x="0" y="3"/>
                  </a:cxn>
                </a:cxnLst>
                <a:rect l="0" t="0" r="r" b="b"/>
                <a:pathLst>
                  <a:path w="14" h="21">
                    <a:moveTo>
                      <a:pt x="0" y="3"/>
                    </a:moveTo>
                    <a:lnTo>
                      <a:pt x="9" y="0"/>
                    </a:lnTo>
                    <a:lnTo>
                      <a:pt x="14" y="19"/>
                    </a:lnTo>
                    <a:lnTo>
                      <a:pt x="5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1" name="Freeform 311"/>
              <p:cNvSpPr>
                <a:spLocks/>
              </p:cNvSpPr>
              <p:nvPr/>
            </p:nvSpPr>
            <p:spPr bwMode="auto">
              <a:xfrm>
                <a:off x="4942" y="4958"/>
                <a:ext cx="37" cy="24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5" y="0"/>
                  </a:cxn>
                  <a:cxn ang="0">
                    <a:pos x="37" y="19"/>
                  </a:cxn>
                  <a:cxn ang="0">
                    <a:pos x="2" y="24"/>
                  </a:cxn>
                  <a:cxn ang="0">
                    <a:pos x="0" y="5"/>
                  </a:cxn>
                </a:cxnLst>
                <a:rect l="0" t="0" r="r" b="b"/>
                <a:pathLst>
                  <a:path w="37" h="24">
                    <a:moveTo>
                      <a:pt x="0" y="5"/>
                    </a:moveTo>
                    <a:lnTo>
                      <a:pt x="35" y="0"/>
                    </a:lnTo>
                    <a:lnTo>
                      <a:pt x="37" y="19"/>
                    </a:lnTo>
                    <a:lnTo>
                      <a:pt x="2" y="2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2" name="Freeform 312"/>
              <p:cNvSpPr>
                <a:spLocks/>
              </p:cNvSpPr>
              <p:nvPr/>
            </p:nvSpPr>
            <p:spPr bwMode="auto">
              <a:xfrm>
                <a:off x="5052" y="4942"/>
                <a:ext cx="39" cy="2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7" y="0"/>
                  </a:cxn>
                  <a:cxn ang="0">
                    <a:pos x="39" y="19"/>
                  </a:cxn>
                  <a:cxn ang="0">
                    <a:pos x="2" y="23"/>
                  </a:cxn>
                  <a:cxn ang="0">
                    <a:pos x="0" y="5"/>
                  </a:cxn>
                </a:cxnLst>
                <a:rect l="0" t="0" r="r" b="b"/>
                <a:pathLst>
                  <a:path w="39" h="23">
                    <a:moveTo>
                      <a:pt x="0" y="5"/>
                    </a:moveTo>
                    <a:lnTo>
                      <a:pt x="37" y="0"/>
                    </a:lnTo>
                    <a:lnTo>
                      <a:pt x="39" y="19"/>
                    </a:lnTo>
                    <a:lnTo>
                      <a:pt x="2" y="2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3" name="Freeform 313"/>
              <p:cNvSpPr>
                <a:spLocks/>
              </p:cNvSpPr>
              <p:nvPr/>
            </p:nvSpPr>
            <p:spPr bwMode="auto">
              <a:xfrm>
                <a:off x="5163" y="4926"/>
                <a:ext cx="40" cy="2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8" y="0"/>
                  </a:cxn>
                  <a:cxn ang="0">
                    <a:pos x="40" y="18"/>
                  </a:cxn>
                  <a:cxn ang="0">
                    <a:pos x="3" y="23"/>
                  </a:cxn>
                  <a:cxn ang="0">
                    <a:pos x="0" y="4"/>
                  </a:cxn>
                </a:cxnLst>
                <a:rect l="0" t="0" r="r" b="b"/>
                <a:pathLst>
                  <a:path w="40" h="23">
                    <a:moveTo>
                      <a:pt x="0" y="4"/>
                    </a:moveTo>
                    <a:lnTo>
                      <a:pt x="38" y="0"/>
                    </a:lnTo>
                    <a:lnTo>
                      <a:pt x="40" y="18"/>
                    </a:lnTo>
                    <a:lnTo>
                      <a:pt x="3" y="2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4" name="Freeform 314"/>
              <p:cNvSpPr>
                <a:spLocks/>
              </p:cNvSpPr>
              <p:nvPr/>
            </p:nvSpPr>
            <p:spPr bwMode="auto">
              <a:xfrm>
                <a:off x="5273" y="4909"/>
                <a:ext cx="40" cy="24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7" y="0"/>
                  </a:cxn>
                  <a:cxn ang="0">
                    <a:pos x="40" y="19"/>
                  </a:cxn>
                  <a:cxn ang="0">
                    <a:pos x="2" y="24"/>
                  </a:cxn>
                  <a:cxn ang="0">
                    <a:pos x="0" y="5"/>
                  </a:cxn>
                </a:cxnLst>
                <a:rect l="0" t="0" r="r" b="b"/>
                <a:pathLst>
                  <a:path w="40" h="24">
                    <a:moveTo>
                      <a:pt x="0" y="5"/>
                    </a:moveTo>
                    <a:lnTo>
                      <a:pt x="37" y="0"/>
                    </a:lnTo>
                    <a:lnTo>
                      <a:pt x="40" y="19"/>
                    </a:lnTo>
                    <a:lnTo>
                      <a:pt x="2" y="2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5" name="Freeform 315"/>
              <p:cNvSpPr>
                <a:spLocks/>
              </p:cNvSpPr>
              <p:nvPr/>
            </p:nvSpPr>
            <p:spPr bwMode="auto">
              <a:xfrm>
                <a:off x="5385" y="4893"/>
                <a:ext cx="40" cy="2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37" y="0"/>
                  </a:cxn>
                  <a:cxn ang="0">
                    <a:pos x="40" y="19"/>
                  </a:cxn>
                  <a:cxn ang="0">
                    <a:pos x="2" y="26"/>
                  </a:cxn>
                  <a:cxn ang="0">
                    <a:pos x="0" y="7"/>
                  </a:cxn>
                </a:cxnLst>
                <a:rect l="0" t="0" r="r" b="b"/>
                <a:pathLst>
                  <a:path w="40" h="26">
                    <a:moveTo>
                      <a:pt x="0" y="7"/>
                    </a:moveTo>
                    <a:lnTo>
                      <a:pt x="37" y="0"/>
                    </a:lnTo>
                    <a:lnTo>
                      <a:pt x="40" y="19"/>
                    </a:lnTo>
                    <a:lnTo>
                      <a:pt x="2" y="2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6" name="Freeform 316"/>
              <p:cNvSpPr>
                <a:spLocks/>
              </p:cNvSpPr>
              <p:nvPr/>
            </p:nvSpPr>
            <p:spPr bwMode="auto">
              <a:xfrm>
                <a:off x="5495" y="4877"/>
                <a:ext cx="39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37" y="0"/>
                  </a:cxn>
                  <a:cxn ang="0">
                    <a:pos x="39" y="18"/>
                  </a:cxn>
                  <a:cxn ang="0">
                    <a:pos x="2" y="25"/>
                  </a:cxn>
                  <a:cxn ang="0">
                    <a:pos x="0" y="7"/>
                  </a:cxn>
                </a:cxnLst>
                <a:rect l="0" t="0" r="r" b="b"/>
                <a:pathLst>
                  <a:path w="39" h="25">
                    <a:moveTo>
                      <a:pt x="0" y="7"/>
                    </a:moveTo>
                    <a:lnTo>
                      <a:pt x="37" y="0"/>
                    </a:lnTo>
                    <a:lnTo>
                      <a:pt x="39" y="18"/>
                    </a:lnTo>
                    <a:lnTo>
                      <a:pt x="2" y="2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7" name="Freeform 317"/>
              <p:cNvSpPr>
                <a:spLocks/>
              </p:cNvSpPr>
              <p:nvPr/>
            </p:nvSpPr>
            <p:spPr bwMode="auto">
              <a:xfrm>
                <a:off x="5602" y="4849"/>
                <a:ext cx="42" cy="3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5" y="0"/>
                  </a:cxn>
                  <a:cxn ang="0">
                    <a:pos x="42" y="18"/>
                  </a:cxn>
                  <a:cxn ang="0">
                    <a:pos x="7" y="30"/>
                  </a:cxn>
                  <a:cxn ang="0">
                    <a:pos x="0" y="11"/>
                  </a:cxn>
                </a:cxnLst>
                <a:rect l="0" t="0" r="r" b="b"/>
                <a:pathLst>
                  <a:path w="42" h="30">
                    <a:moveTo>
                      <a:pt x="0" y="11"/>
                    </a:moveTo>
                    <a:lnTo>
                      <a:pt x="35" y="0"/>
                    </a:lnTo>
                    <a:lnTo>
                      <a:pt x="42" y="18"/>
                    </a:lnTo>
                    <a:lnTo>
                      <a:pt x="7" y="3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8" name="Freeform 318"/>
              <p:cNvSpPr>
                <a:spLocks/>
              </p:cNvSpPr>
              <p:nvPr/>
            </p:nvSpPr>
            <p:spPr bwMode="auto">
              <a:xfrm>
                <a:off x="5709" y="4814"/>
                <a:ext cx="42" cy="3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5" y="0"/>
                  </a:cxn>
                  <a:cxn ang="0">
                    <a:pos x="42" y="18"/>
                  </a:cxn>
                  <a:cxn ang="0">
                    <a:pos x="7" y="30"/>
                  </a:cxn>
                  <a:cxn ang="0">
                    <a:pos x="0" y="11"/>
                  </a:cxn>
                </a:cxnLst>
                <a:rect l="0" t="0" r="r" b="b"/>
                <a:pathLst>
                  <a:path w="42" h="30">
                    <a:moveTo>
                      <a:pt x="0" y="11"/>
                    </a:moveTo>
                    <a:lnTo>
                      <a:pt x="35" y="0"/>
                    </a:lnTo>
                    <a:lnTo>
                      <a:pt x="42" y="18"/>
                    </a:lnTo>
                    <a:lnTo>
                      <a:pt x="7" y="3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9" name="Freeform 319"/>
              <p:cNvSpPr>
                <a:spLocks/>
              </p:cNvSpPr>
              <p:nvPr/>
            </p:nvSpPr>
            <p:spPr bwMode="auto">
              <a:xfrm>
                <a:off x="5814" y="4777"/>
                <a:ext cx="42" cy="3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5" y="0"/>
                  </a:cxn>
                  <a:cxn ang="0">
                    <a:pos x="42" y="18"/>
                  </a:cxn>
                  <a:cxn ang="0">
                    <a:pos x="7" y="30"/>
                  </a:cxn>
                  <a:cxn ang="0">
                    <a:pos x="0" y="11"/>
                  </a:cxn>
                </a:cxnLst>
                <a:rect l="0" t="0" r="r" b="b"/>
                <a:pathLst>
                  <a:path w="42" h="30">
                    <a:moveTo>
                      <a:pt x="0" y="11"/>
                    </a:moveTo>
                    <a:lnTo>
                      <a:pt x="35" y="0"/>
                    </a:lnTo>
                    <a:lnTo>
                      <a:pt x="42" y="18"/>
                    </a:lnTo>
                    <a:lnTo>
                      <a:pt x="7" y="3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0" name="Freeform 320"/>
              <p:cNvSpPr>
                <a:spLocks/>
              </p:cNvSpPr>
              <p:nvPr/>
            </p:nvSpPr>
            <p:spPr bwMode="auto">
              <a:xfrm>
                <a:off x="5921" y="4742"/>
                <a:ext cx="42" cy="3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5" y="0"/>
                  </a:cxn>
                  <a:cxn ang="0">
                    <a:pos x="42" y="18"/>
                  </a:cxn>
                  <a:cxn ang="0">
                    <a:pos x="7" y="30"/>
                  </a:cxn>
                  <a:cxn ang="0">
                    <a:pos x="0" y="11"/>
                  </a:cxn>
                </a:cxnLst>
                <a:rect l="0" t="0" r="r" b="b"/>
                <a:pathLst>
                  <a:path w="42" h="30">
                    <a:moveTo>
                      <a:pt x="0" y="11"/>
                    </a:moveTo>
                    <a:lnTo>
                      <a:pt x="35" y="0"/>
                    </a:lnTo>
                    <a:lnTo>
                      <a:pt x="42" y="18"/>
                    </a:lnTo>
                    <a:lnTo>
                      <a:pt x="7" y="3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1" name="Freeform 321"/>
              <p:cNvSpPr>
                <a:spLocks/>
              </p:cNvSpPr>
              <p:nvPr/>
            </p:nvSpPr>
            <p:spPr bwMode="auto">
              <a:xfrm>
                <a:off x="6026" y="4704"/>
                <a:ext cx="42" cy="31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5" y="0"/>
                  </a:cxn>
                  <a:cxn ang="0">
                    <a:pos x="42" y="19"/>
                  </a:cxn>
                  <a:cxn ang="0">
                    <a:pos x="7" y="31"/>
                  </a:cxn>
                  <a:cxn ang="0">
                    <a:pos x="0" y="12"/>
                  </a:cxn>
                </a:cxnLst>
                <a:rect l="0" t="0" r="r" b="b"/>
                <a:pathLst>
                  <a:path w="42" h="31">
                    <a:moveTo>
                      <a:pt x="0" y="12"/>
                    </a:moveTo>
                    <a:lnTo>
                      <a:pt x="35" y="0"/>
                    </a:lnTo>
                    <a:lnTo>
                      <a:pt x="42" y="19"/>
                    </a:lnTo>
                    <a:lnTo>
                      <a:pt x="7" y="3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2" name="Freeform 322"/>
              <p:cNvSpPr>
                <a:spLocks/>
              </p:cNvSpPr>
              <p:nvPr/>
            </p:nvSpPr>
            <p:spPr bwMode="auto">
              <a:xfrm>
                <a:off x="6134" y="4669"/>
                <a:ext cx="42" cy="31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5" y="0"/>
                  </a:cxn>
                  <a:cxn ang="0">
                    <a:pos x="42" y="19"/>
                  </a:cxn>
                  <a:cxn ang="0">
                    <a:pos x="7" y="31"/>
                  </a:cxn>
                  <a:cxn ang="0">
                    <a:pos x="0" y="12"/>
                  </a:cxn>
                </a:cxnLst>
                <a:rect l="0" t="0" r="r" b="b"/>
                <a:pathLst>
                  <a:path w="42" h="31">
                    <a:moveTo>
                      <a:pt x="0" y="12"/>
                    </a:moveTo>
                    <a:lnTo>
                      <a:pt x="35" y="0"/>
                    </a:lnTo>
                    <a:lnTo>
                      <a:pt x="42" y="19"/>
                    </a:lnTo>
                    <a:lnTo>
                      <a:pt x="7" y="3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3" name="Freeform 323"/>
              <p:cNvSpPr>
                <a:spLocks/>
              </p:cNvSpPr>
              <p:nvPr/>
            </p:nvSpPr>
            <p:spPr bwMode="auto">
              <a:xfrm>
                <a:off x="6239" y="4632"/>
                <a:ext cx="42" cy="30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5" y="0"/>
                  </a:cxn>
                  <a:cxn ang="0">
                    <a:pos x="42" y="19"/>
                  </a:cxn>
                  <a:cxn ang="0">
                    <a:pos x="7" y="30"/>
                  </a:cxn>
                  <a:cxn ang="0">
                    <a:pos x="0" y="12"/>
                  </a:cxn>
                </a:cxnLst>
                <a:rect l="0" t="0" r="r" b="b"/>
                <a:pathLst>
                  <a:path w="42" h="30">
                    <a:moveTo>
                      <a:pt x="0" y="12"/>
                    </a:moveTo>
                    <a:lnTo>
                      <a:pt x="35" y="0"/>
                    </a:lnTo>
                    <a:lnTo>
                      <a:pt x="42" y="19"/>
                    </a:lnTo>
                    <a:lnTo>
                      <a:pt x="7" y="3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4" name="Freeform 324"/>
              <p:cNvSpPr>
                <a:spLocks/>
              </p:cNvSpPr>
              <p:nvPr/>
            </p:nvSpPr>
            <p:spPr bwMode="auto">
              <a:xfrm>
                <a:off x="6353" y="4639"/>
                <a:ext cx="40" cy="2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0" y="5"/>
                  </a:cxn>
                  <a:cxn ang="0">
                    <a:pos x="37" y="23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40" h="23">
                    <a:moveTo>
                      <a:pt x="2" y="0"/>
                    </a:moveTo>
                    <a:lnTo>
                      <a:pt x="40" y="5"/>
                    </a:lnTo>
                    <a:lnTo>
                      <a:pt x="37" y="23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5" name="Freeform 325"/>
              <p:cNvSpPr>
                <a:spLocks/>
              </p:cNvSpPr>
              <p:nvPr/>
            </p:nvSpPr>
            <p:spPr bwMode="auto">
              <a:xfrm>
                <a:off x="6465" y="4653"/>
                <a:ext cx="37" cy="2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7" y="5"/>
                  </a:cxn>
                  <a:cxn ang="0">
                    <a:pos x="35" y="23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37" h="23">
                    <a:moveTo>
                      <a:pt x="2" y="0"/>
                    </a:moveTo>
                    <a:lnTo>
                      <a:pt x="37" y="5"/>
                    </a:lnTo>
                    <a:lnTo>
                      <a:pt x="35" y="23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6" name="Freeform 326"/>
              <p:cNvSpPr>
                <a:spLocks/>
              </p:cNvSpPr>
              <p:nvPr/>
            </p:nvSpPr>
            <p:spPr bwMode="auto">
              <a:xfrm>
                <a:off x="6574" y="4667"/>
                <a:ext cx="40" cy="2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0" y="5"/>
                  </a:cxn>
                  <a:cxn ang="0">
                    <a:pos x="38" y="23"/>
                  </a:cxn>
                  <a:cxn ang="0">
                    <a:pos x="0" y="19"/>
                  </a:cxn>
                  <a:cxn ang="0">
                    <a:pos x="3" y="0"/>
                  </a:cxn>
                </a:cxnLst>
                <a:rect l="0" t="0" r="r" b="b"/>
                <a:pathLst>
                  <a:path w="40" h="23">
                    <a:moveTo>
                      <a:pt x="3" y="0"/>
                    </a:moveTo>
                    <a:lnTo>
                      <a:pt x="40" y="5"/>
                    </a:lnTo>
                    <a:lnTo>
                      <a:pt x="38" y="23"/>
                    </a:lnTo>
                    <a:lnTo>
                      <a:pt x="0" y="1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7" name="Freeform 327"/>
              <p:cNvSpPr>
                <a:spLocks/>
              </p:cNvSpPr>
              <p:nvPr/>
            </p:nvSpPr>
            <p:spPr bwMode="auto">
              <a:xfrm>
                <a:off x="6686" y="4681"/>
                <a:ext cx="40" cy="2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40" y="5"/>
                  </a:cxn>
                  <a:cxn ang="0">
                    <a:pos x="38" y="23"/>
                  </a:cxn>
                  <a:cxn ang="0">
                    <a:pos x="0" y="19"/>
                  </a:cxn>
                  <a:cxn ang="0">
                    <a:pos x="3" y="0"/>
                  </a:cxn>
                </a:cxnLst>
                <a:rect l="0" t="0" r="r" b="b"/>
                <a:pathLst>
                  <a:path w="40" h="23">
                    <a:moveTo>
                      <a:pt x="3" y="0"/>
                    </a:moveTo>
                    <a:lnTo>
                      <a:pt x="40" y="5"/>
                    </a:lnTo>
                    <a:lnTo>
                      <a:pt x="38" y="23"/>
                    </a:lnTo>
                    <a:lnTo>
                      <a:pt x="0" y="1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8" name="Freeform 328"/>
              <p:cNvSpPr>
                <a:spLocks/>
              </p:cNvSpPr>
              <p:nvPr/>
            </p:nvSpPr>
            <p:spPr bwMode="auto">
              <a:xfrm>
                <a:off x="6798" y="4697"/>
                <a:ext cx="38" cy="2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8" y="5"/>
                  </a:cxn>
                  <a:cxn ang="0">
                    <a:pos x="35" y="24"/>
                  </a:cxn>
                  <a:cxn ang="0">
                    <a:pos x="0" y="19"/>
                  </a:cxn>
                  <a:cxn ang="0">
                    <a:pos x="3" y="0"/>
                  </a:cxn>
                </a:cxnLst>
                <a:rect l="0" t="0" r="r" b="b"/>
                <a:pathLst>
                  <a:path w="38" h="24">
                    <a:moveTo>
                      <a:pt x="3" y="0"/>
                    </a:moveTo>
                    <a:lnTo>
                      <a:pt x="38" y="5"/>
                    </a:lnTo>
                    <a:lnTo>
                      <a:pt x="35" y="24"/>
                    </a:lnTo>
                    <a:lnTo>
                      <a:pt x="0" y="1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9" name="Freeform 329"/>
              <p:cNvSpPr>
                <a:spLocks/>
              </p:cNvSpPr>
              <p:nvPr/>
            </p:nvSpPr>
            <p:spPr bwMode="auto">
              <a:xfrm>
                <a:off x="6908" y="4711"/>
                <a:ext cx="40" cy="2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0" y="5"/>
                  </a:cxn>
                  <a:cxn ang="0">
                    <a:pos x="37" y="24"/>
                  </a:cxn>
                  <a:cxn ang="0">
                    <a:pos x="0" y="19"/>
                  </a:cxn>
                  <a:cxn ang="0">
                    <a:pos x="2" y="0"/>
                  </a:cxn>
                </a:cxnLst>
                <a:rect l="0" t="0" r="r" b="b"/>
                <a:pathLst>
                  <a:path w="40" h="24">
                    <a:moveTo>
                      <a:pt x="2" y="0"/>
                    </a:moveTo>
                    <a:lnTo>
                      <a:pt x="40" y="5"/>
                    </a:lnTo>
                    <a:lnTo>
                      <a:pt x="37" y="24"/>
                    </a:lnTo>
                    <a:lnTo>
                      <a:pt x="0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0" name="Freeform 330"/>
              <p:cNvSpPr>
                <a:spLocks/>
              </p:cNvSpPr>
              <p:nvPr/>
            </p:nvSpPr>
            <p:spPr bwMode="auto">
              <a:xfrm>
                <a:off x="7018" y="4728"/>
                <a:ext cx="39" cy="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9" y="9"/>
                  </a:cxn>
                  <a:cxn ang="0">
                    <a:pos x="35" y="28"/>
                  </a:cxn>
                  <a:cxn ang="0">
                    <a:pos x="0" y="18"/>
                  </a:cxn>
                  <a:cxn ang="0">
                    <a:pos x="4" y="0"/>
                  </a:cxn>
                </a:cxnLst>
                <a:rect l="0" t="0" r="r" b="b"/>
                <a:pathLst>
                  <a:path w="39" h="28">
                    <a:moveTo>
                      <a:pt x="4" y="0"/>
                    </a:moveTo>
                    <a:lnTo>
                      <a:pt x="39" y="9"/>
                    </a:lnTo>
                    <a:lnTo>
                      <a:pt x="35" y="28"/>
                    </a:lnTo>
                    <a:lnTo>
                      <a:pt x="0" y="1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1" name="Freeform 331"/>
              <p:cNvSpPr>
                <a:spLocks/>
              </p:cNvSpPr>
              <p:nvPr/>
            </p:nvSpPr>
            <p:spPr bwMode="auto">
              <a:xfrm>
                <a:off x="7125" y="4756"/>
                <a:ext cx="42" cy="2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2" y="9"/>
                  </a:cxn>
                  <a:cxn ang="0">
                    <a:pos x="37" y="27"/>
                  </a:cxn>
                  <a:cxn ang="0">
                    <a:pos x="0" y="18"/>
                  </a:cxn>
                  <a:cxn ang="0">
                    <a:pos x="4" y="0"/>
                  </a:cxn>
                </a:cxnLst>
                <a:rect l="0" t="0" r="r" b="b"/>
                <a:pathLst>
                  <a:path w="42" h="27">
                    <a:moveTo>
                      <a:pt x="4" y="0"/>
                    </a:moveTo>
                    <a:lnTo>
                      <a:pt x="42" y="9"/>
                    </a:lnTo>
                    <a:lnTo>
                      <a:pt x="37" y="27"/>
                    </a:lnTo>
                    <a:lnTo>
                      <a:pt x="0" y="1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2" name="Freeform 332"/>
              <p:cNvSpPr>
                <a:spLocks/>
              </p:cNvSpPr>
              <p:nvPr/>
            </p:nvSpPr>
            <p:spPr bwMode="auto">
              <a:xfrm>
                <a:off x="7234" y="4783"/>
                <a:ext cx="40" cy="2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40" y="10"/>
                  </a:cxn>
                  <a:cxn ang="0">
                    <a:pos x="35" y="28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40" h="28">
                    <a:moveTo>
                      <a:pt x="5" y="0"/>
                    </a:moveTo>
                    <a:lnTo>
                      <a:pt x="40" y="10"/>
                    </a:lnTo>
                    <a:lnTo>
                      <a:pt x="35" y="28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3" name="Freeform 333"/>
              <p:cNvSpPr>
                <a:spLocks/>
              </p:cNvSpPr>
              <p:nvPr/>
            </p:nvSpPr>
            <p:spPr bwMode="auto">
              <a:xfrm>
                <a:off x="7342" y="4811"/>
                <a:ext cx="42" cy="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2" y="10"/>
                  </a:cxn>
                  <a:cxn ang="0">
                    <a:pos x="37" y="28"/>
                  </a:cxn>
                  <a:cxn ang="0">
                    <a:pos x="0" y="19"/>
                  </a:cxn>
                  <a:cxn ang="0">
                    <a:pos x="4" y="0"/>
                  </a:cxn>
                </a:cxnLst>
                <a:rect l="0" t="0" r="r" b="b"/>
                <a:pathLst>
                  <a:path w="42" h="28">
                    <a:moveTo>
                      <a:pt x="4" y="0"/>
                    </a:moveTo>
                    <a:lnTo>
                      <a:pt x="42" y="10"/>
                    </a:lnTo>
                    <a:lnTo>
                      <a:pt x="37" y="28"/>
                    </a:lnTo>
                    <a:lnTo>
                      <a:pt x="0" y="1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4" name="Freeform 334"/>
              <p:cNvSpPr>
                <a:spLocks/>
              </p:cNvSpPr>
              <p:nvPr/>
            </p:nvSpPr>
            <p:spPr bwMode="auto">
              <a:xfrm>
                <a:off x="7451" y="4839"/>
                <a:ext cx="40" cy="2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40" y="10"/>
                  </a:cxn>
                  <a:cxn ang="0">
                    <a:pos x="35" y="28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40" h="28">
                    <a:moveTo>
                      <a:pt x="5" y="0"/>
                    </a:moveTo>
                    <a:lnTo>
                      <a:pt x="40" y="10"/>
                    </a:lnTo>
                    <a:lnTo>
                      <a:pt x="35" y="28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5" name="Freeform 335"/>
              <p:cNvSpPr>
                <a:spLocks/>
              </p:cNvSpPr>
              <p:nvPr/>
            </p:nvSpPr>
            <p:spPr bwMode="auto">
              <a:xfrm>
                <a:off x="7559" y="4867"/>
                <a:ext cx="42" cy="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2" y="10"/>
                  </a:cxn>
                  <a:cxn ang="0">
                    <a:pos x="37" y="28"/>
                  </a:cxn>
                  <a:cxn ang="0">
                    <a:pos x="0" y="19"/>
                  </a:cxn>
                  <a:cxn ang="0">
                    <a:pos x="4" y="0"/>
                  </a:cxn>
                </a:cxnLst>
                <a:rect l="0" t="0" r="r" b="b"/>
                <a:pathLst>
                  <a:path w="42" h="28">
                    <a:moveTo>
                      <a:pt x="4" y="0"/>
                    </a:moveTo>
                    <a:lnTo>
                      <a:pt x="42" y="10"/>
                    </a:lnTo>
                    <a:lnTo>
                      <a:pt x="37" y="28"/>
                    </a:lnTo>
                    <a:lnTo>
                      <a:pt x="0" y="1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6" name="Freeform 336"/>
              <p:cNvSpPr>
                <a:spLocks/>
              </p:cNvSpPr>
              <p:nvPr/>
            </p:nvSpPr>
            <p:spPr bwMode="auto">
              <a:xfrm>
                <a:off x="7668" y="4895"/>
                <a:ext cx="40" cy="2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40" y="10"/>
                  </a:cxn>
                  <a:cxn ang="0">
                    <a:pos x="35" y="28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40" h="28">
                    <a:moveTo>
                      <a:pt x="5" y="0"/>
                    </a:moveTo>
                    <a:lnTo>
                      <a:pt x="40" y="10"/>
                    </a:lnTo>
                    <a:lnTo>
                      <a:pt x="35" y="28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7" name="Freeform 337"/>
              <p:cNvSpPr>
                <a:spLocks/>
              </p:cNvSpPr>
              <p:nvPr/>
            </p:nvSpPr>
            <p:spPr bwMode="auto">
              <a:xfrm>
                <a:off x="7780" y="4902"/>
                <a:ext cx="37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37" h="21">
                    <a:moveTo>
                      <a:pt x="0" y="3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8" name="Freeform 338"/>
              <p:cNvSpPr>
                <a:spLocks/>
              </p:cNvSpPr>
              <p:nvPr/>
            </p:nvSpPr>
            <p:spPr bwMode="auto">
              <a:xfrm>
                <a:off x="7892" y="4895"/>
                <a:ext cx="37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37" h="21">
                    <a:moveTo>
                      <a:pt x="0" y="3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9" name="Freeform 339"/>
              <p:cNvSpPr>
                <a:spLocks/>
              </p:cNvSpPr>
              <p:nvPr/>
            </p:nvSpPr>
            <p:spPr bwMode="auto">
              <a:xfrm>
                <a:off x="8004" y="4891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8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8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0" name="Freeform 340"/>
              <p:cNvSpPr>
                <a:spLocks/>
              </p:cNvSpPr>
              <p:nvPr/>
            </p:nvSpPr>
            <p:spPr bwMode="auto">
              <a:xfrm>
                <a:off x="8116" y="4884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8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8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1" name="Rectangle 341"/>
              <p:cNvSpPr>
                <a:spLocks noChangeArrowheads="1"/>
              </p:cNvSpPr>
              <p:nvPr/>
            </p:nvSpPr>
            <p:spPr bwMode="auto">
              <a:xfrm>
                <a:off x="8228" y="4879"/>
                <a:ext cx="37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2" name="Freeform 342"/>
              <p:cNvSpPr>
                <a:spLocks/>
              </p:cNvSpPr>
              <p:nvPr/>
            </p:nvSpPr>
            <p:spPr bwMode="auto">
              <a:xfrm>
                <a:off x="8340" y="4872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3" name="Freeform 343"/>
              <p:cNvSpPr>
                <a:spLocks/>
              </p:cNvSpPr>
              <p:nvPr/>
            </p:nvSpPr>
            <p:spPr bwMode="auto">
              <a:xfrm>
                <a:off x="8450" y="4877"/>
                <a:ext cx="39" cy="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9" y="9"/>
                  </a:cxn>
                  <a:cxn ang="0">
                    <a:pos x="34" y="28"/>
                  </a:cxn>
                  <a:cxn ang="0">
                    <a:pos x="0" y="18"/>
                  </a:cxn>
                  <a:cxn ang="0">
                    <a:pos x="4" y="0"/>
                  </a:cxn>
                </a:cxnLst>
                <a:rect l="0" t="0" r="r" b="b"/>
                <a:pathLst>
                  <a:path w="39" h="28">
                    <a:moveTo>
                      <a:pt x="4" y="0"/>
                    </a:moveTo>
                    <a:lnTo>
                      <a:pt x="39" y="9"/>
                    </a:lnTo>
                    <a:lnTo>
                      <a:pt x="34" y="28"/>
                    </a:lnTo>
                    <a:lnTo>
                      <a:pt x="0" y="1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4" name="Freeform 344"/>
              <p:cNvSpPr>
                <a:spLocks/>
              </p:cNvSpPr>
              <p:nvPr/>
            </p:nvSpPr>
            <p:spPr bwMode="auto">
              <a:xfrm>
                <a:off x="8557" y="4907"/>
                <a:ext cx="39" cy="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9" y="9"/>
                  </a:cxn>
                  <a:cxn ang="0">
                    <a:pos x="35" y="28"/>
                  </a:cxn>
                  <a:cxn ang="0">
                    <a:pos x="0" y="19"/>
                  </a:cxn>
                  <a:cxn ang="0">
                    <a:pos x="4" y="0"/>
                  </a:cxn>
                </a:cxnLst>
                <a:rect l="0" t="0" r="r" b="b"/>
                <a:pathLst>
                  <a:path w="39" h="28">
                    <a:moveTo>
                      <a:pt x="4" y="0"/>
                    </a:moveTo>
                    <a:lnTo>
                      <a:pt x="39" y="9"/>
                    </a:lnTo>
                    <a:lnTo>
                      <a:pt x="35" y="28"/>
                    </a:lnTo>
                    <a:lnTo>
                      <a:pt x="0" y="1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5" name="Freeform 345"/>
              <p:cNvSpPr>
                <a:spLocks/>
              </p:cNvSpPr>
              <p:nvPr/>
            </p:nvSpPr>
            <p:spPr bwMode="auto">
              <a:xfrm>
                <a:off x="8664" y="4935"/>
                <a:ext cx="42" cy="3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42" y="12"/>
                  </a:cxn>
                  <a:cxn ang="0">
                    <a:pos x="37" y="30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42" h="30">
                    <a:moveTo>
                      <a:pt x="5" y="0"/>
                    </a:moveTo>
                    <a:lnTo>
                      <a:pt x="42" y="12"/>
                    </a:lnTo>
                    <a:lnTo>
                      <a:pt x="37" y="30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6" name="Freeform 346"/>
              <p:cNvSpPr>
                <a:spLocks/>
              </p:cNvSpPr>
              <p:nvPr/>
            </p:nvSpPr>
            <p:spPr bwMode="auto">
              <a:xfrm>
                <a:off x="8774" y="4965"/>
                <a:ext cx="42" cy="3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2" y="12"/>
                  </a:cxn>
                  <a:cxn ang="0">
                    <a:pos x="35" y="31"/>
                  </a:cxn>
                  <a:cxn ang="0">
                    <a:pos x="0" y="19"/>
                  </a:cxn>
                  <a:cxn ang="0">
                    <a:pos x="7" y="0"/>
                  </a:cxn>
                </a:cxnLst>
                <a:rect l="0" t="0" r="r" b="b"/>
                <a:pathLst>
                  <a:path w="42" h="31">
                    <a:moveTo>
                      <a:pt x="7" y="0"/>
                    </a:moveTo>
                    <a:lnTo>
                      <a:pt x="42" y="12"/>
                    </a:lnTo>
                    <a:lnTo>
                      <a:pt x="35" y="31"/>
                    </a:lnTo>
                    <a:lnTo>
                      <a:pt x="0" y="1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7" name="Freeform 347"/>
              <p:cNvSpPr>
                <a:spLocks/>
              </p:cNvSpPr>
              <p:nvPr/>
            </p:nvSpPr>
            <p:spPr bwMode="auto">
              <a:xfrm>
                <a:off x="8881" y="4996"/>
                <a:ext cx="40" cy="2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40" y="9"/>
                  </a:cxn>
                  <a:cxn ang="0">
                    <a:pos x="35" y="28"/>
                  </a:cxn>
                  <a:cxn ang="0">
                    <a:pos x="0" y="18"/>
                  </a:cxn>
                  <a:cxn ang="0">
                    <a:pos x="5" y="0"/>
                  </a:cxn>
                </a:cxnLst>
                <a:rect l="0" t="0" r="r" b="b"/>
                <a:pathLst>
                  <a:path w="40" h="28">
                    <a:moveTo>
                      <a:pt x="5" y="0"/>
                    </a:moveTo>
                    <a:lnTo>
                      <a:pt x="40" y="9"/>
                    </a:lnTo>
                    <a:lnTo>
                      <a:pt x="35" y="28"/>
                    </a:lnTo>
                    <a:lnTo>
                      <a:pt x="0" y="1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8" name="Freeform 348"/>
              <p:cNvSpPr>
                <a:spLocks/>
              </p:cNvSpPr>
              <p:nvPr/>
            </p:nvSpPr>
            <p:spPr bwMode="auto">
              <a:xfrm>
                <a:off x="8988" y="5026"/>
                <a:ext cx="42" cy="2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42" y="9"/>
                  </a:cxn>
                  <a:cxn ang="0">
                    <a:pos x="38" y="28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42" h="28">
                    <a:moveTo>
                      <a:pt x="5" y="0"/>
                    </a:moveTo>
                    <a:lnTo>
                      <a:pt x="42" y="9"/>
                    </a:lnTo>
                    <a:lnTo>
                      <a:pt x="38" y="28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9" name="Freeform 349"/>
              <p:cNvSpPr>
                <a:spLocks/>
              </p:cNvSpPr>
              <p:nvPr/>
            </p:nvSpPr>
            <p:spPr bwMode="auto">
              <a:xfrm>
                <a:off x="9098" y="5056"/>
                <a:ext cx="40" cy="2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40" y="10"/>
                  </a:cxn>
                  <a:cxn ang="0">
                    <a:pos x="35" y="28"/>
                  </a:cxn>
                  <a:cxn ang="0">
                    <a:pos x="0" y="19"/>
                  </a:cxn>
                  <a:cxn ang="0">
                    <a:pos x="5" y="0"/>
                  </a:cxn>
                </a:cxnLst>
                <a:rect l="0" t="0" r="r" b="b"/>
                <a:pathLst>
                  <a:path w="40" h="28">
                    <a:moveTo>
                      <a:pt x="5" y="0"/>
                    </a:moveTo>
                    <a:lnTo>
                      <a:pt x="40" y="10"/>
                    </a:lnTo>
                    <a:lnTo>
                      <a:pt x="35" y="28"/>
                    </a:lnTo>
                    <a:lnTo>
                      <a:pt x="0" y="1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0" name="Freeform 350"/>
              <p:cNvSpPr>
                <a:spLocks/>
              </p:cNvSpPr>
              <p:nvPr/>
            </p:nvSpPr>
            <p:spPr bwMode="auto">
              <a:xfrm>
                <a:off x="9210" y="5059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8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8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1" name="Freeform 351"/>
              <p:cNvSpPr>
                <a:spLocks/>
              </p:cNvSpPr>
              <p:nvPr/>
            </p:nvSpPr>
            <p:spPr bwMode="auto">
              <a:xfrm>
                <a:off x="9319" y="5047"/>
                <a:ext cx="40" cy="2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8" y="0"/>
                  </a:cxn>
                  <a:cxn ang="0">
                    <a:pos x="40" y="19"/>
                  </a:cxn>
                  <a:cxn ang="0">
                    <a:pos x="3" y="23"/>
                  </a:cxn>
                  <a:cxn ang="0">
                    <a:pos x="0" y="5"/>
                  </a:cxn>
                </a:cxnLst>
                <a:rect l="0" t="0" r="r" b="b"/>
                <a:pathLst>
                  <a:path w="40" h="23">
                    <a:moveTo>
                      <a:pt x="0" y="5"/>
                    </a:moveTo>
                    <a:lnTo>
                      <a:pt x="38" y="0"/>
                    </a:lnTo>
                    <a:lnTo>
                      <a:pt x="40" y="19"/>
                    </a:lnTo>
                    <a:lnTo>
                      <a:pt x="3" y="2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2" name="Freeform 352"/>
              <p:cNvSpPr>
                <a:spLocks/>
              </p:cNvSpPr>
              <p:nvPr/>
            </p:nvSpPr>
            <p:spPr bwMode="auto">
              <a:xfrm>
                <a:off x="9434" y="5038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8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8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3" name="Freeform 353"/>
              <p:cNvSpPr>
                <a:spLocks/>
              </p:cNvSpPr>
              <p:nvPr/>
            </p:nvSpPr>
            <p:spPr bwMode="auto">
              <a:xfrm>
                <a:off x="9541" y="5026"/>
                <a:ext cx="40" cy="2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7" y="0"/>
                  </a:cxn>
                  <a:cxn ang="0">
                    <a:pos x="40" y="19"/>
                  </a:cxn>
                  <a:cxn ang="0">
                    <a:pos x="2" y="23"/>
                  </a:cxn>
                  <a:cxn ang="0">
                    <a:pos x="0" y="5"/>
                  </a:cxn>
                </a:cxnLst>
                <a:rect l="0" t="0" r="r" b="b"/>
                <a:pathLst>
                  <a:path w="40" h="23">
                    <a:moveTo>
                      <a:pt x="0" y="5"/>
                    </a:moveTo>
                    <a:lnTo>
                      <a:pt x="37" y="0"/>
                    </a:lnTo>
                    <a:lnTo>
                      <a:pt x="40" y="19"/>
                    </a:lnTo>
                    <a:lnTo>
                      <a:pt x="2" y="2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4" name="Freeform 354"/>
              <p:cNvSpPr>
                <a:spLocks/>
              </p:cNvSpPr>
              <p:nvPr/>
            </p:nvSpPr>
            <p:spPr bwMode="auto">
              <a:xfrm>
                <a:off x="9655" y="5017"/>
                <a:ext cx="38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8" y="0"/>
                  </a:cxn>
                  <a:cxn ang="0">
                    <a:pos x="38" y="18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8" h="21">
                    <a:moveTo>
                      <a:pt x="0" y="2"/>
                    </a:moveTo>
                    <a:lnTo>
                      <a:pt x="38" y="0"/>
                    </a:lnTo>
                    <a:lnTo>
                      <a:pt x="38" y="18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5" name="Freeform 355"/>
              <p:cNvSpPr>
                <a:spLocks/>
              </p:cNvSpPr>
              <p:nvPr/>
            </p:nvSpPr>
            <p:spPr bwMode="auto">
              <a:xfrm>
                <a:off x="9765" y="5005"/>
                <a:ext cx="40" cy="2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7" y="0"/>
                  </a:cxn>
                  <a:cxn ang="0">
                    <a:pos x="40" y="19"/>
                  </a:cxn>
                  <a:cxn ang="0">
                    <a:pos x="2" y="23"/>
                  </a:cxn>
                  <a:cxn ang="0">
                    <a:pos x="0" y="5"/>
                  </a:cxn>
                </a:cxnLst>
                <a:rect l="0" t="0" r="r" b="b"/>
                <a:pathLst>
                  <a:path w="40" h="23">
                    <a:moveTo>
                      <a:pt x="0" y="5"/>
                    </a:moveTo>
                    <a:lnTo>
                      <a:pt x="37" y="0"/>
                    </a:lnTo>
                    <a:lnTo>
                      <a:pt x="40" y="19"/>
                    </a:lnTo>
                    <a:lnTo>
                      <a:pt x="2" y="2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6" name="Freeform 356"/>
              <p:cNvSpPr>
                <a:spLocks/>
              </p:cNvSpPr>
              <p:nvPr/>
            </p:nvSpPr>
            <p:spPr bwMode="auto">
              <a:xfrm>
                <a:off x="9879" y="5000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3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3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7" name="Freeform 357"/>
              <p:cNvSpPr>
                <a:spLocks/>
              </p:cNvSpPr>
              <p:nvPr/>
            </p:nvSpPr>
            <p:spPr bwMode="auto">
              <a:xfrm>
                <a:off x="9991" y="5007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3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3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8" name="Freeform 358"/>
              <p:cNvSpPr>
                <a:spLocks/>
              </p:cNvSpPr>
              <p:nvPr/>
            </p:nvSpPr>
            <p:spPr bwMode="auto">
              <a:xfrm>
                <a:off x="10103" y="5012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2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2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9" name="Rectangle 359"/>
              <p:cNvSpPr>
                <a:spLocks noChangeArrowheads="1"/>
              </p:cNvSpPr>
              <p:nvPr/>
            </p:nvSpPr>
            <p:spPr bwMode="auto">
              <a:xfrm>
                <a:off x="10215" y="5019"/>
                <a:ext cx="37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0" name="Freeform 360"/>
              <p:cNvSpPr>
                <a:spLocks/>
              </p:cNvSpPr>
              <p:nvPr/>
            </p:nvSpPr>
            <p:spPr bwMode="auto">
              <a:xfrm>
                <a:off x="10327" y="5024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2"/>
                  </a:cxn>
                  <a:cxn ang="0">
                    <a:pos x="37" y="21"/>
                  </a:cxn>
                  <a:cxn ang="0">
                    <a:pos x="0" y="18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2"/>
                    </a:lnTo>
                    <a:lnTo>
                      <a:pt x="37" y="21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1" name="Freeform 361"/>
              <p:cNvSpPr>
                <a:spLocks/>
              </p:cNvSpPr>
              <p:nvPr/>
            </p:nvSpPr>
            <p:spPr bwMode="auto">
              <a:xfrm>
                <a:off x="10439" y="5028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3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3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2" name="Rectangle 362"/>
              <p:cNvSpPr>
                <a:spLocks noChangeArrowheads="1"/>
              </p:cNvSpPr>
              <p:nvPr/>
            </p:nvSpPr>
            <p:spPr bwMode="auto">
              <a:xfrm>
                <a:off x="10551" y="5035"/>
                <a:ext cx="18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3" name="Freeform 363"/>
              <p:cNvSpPr>
                <a:spLocks/>
              </p:cNvSpPr>
              <p:nvPr/>
            </p:nvSpPr>
            <p:spPr bwMode="auto">
              <a:xfrm>
                <a:off x="10567" y="5031"/>
                <a:ext cx="23" cy="2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9" y="0"/>
                  </a:cxn>
                  <a:cxn ang="0">
                    <a:pos x="23" y="18"/>
                  </a:cxn>
                  <a:cxn ang="0">
                    <a:pos x="5" y="23"/>
                  </a:cxn>
                  <a:cxn ang="0">
                    <a:pos x="0" y="4"/>
                  </a:cxn>
                </a:cxnLst>
                <a:rect l="0" t="0" r="r" b="b"/>
                <a:pathLst>
                  <a:path w="23" h="23">
                    <a:moveTo>
                      <a:pt x="0" y="4"/>
                    </a:moveTo>
                    <a:lnTo>
                      <a:pt x="19" y="0"/>
                    </a:lnTo>
                    <a:lnTo>
                      <a:pt x="23" y="18"/>
                    </a:lnTo>
                    <a:lnTo>
                      <a:pt x="5" y="2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4" name="Freeform 364"/>
              <p:cNvSpPr>
                <a:spLocks/>
              </p:cNvSpPr>
              <p:nvPr/>
            </p:nvSpPr>
            <p:spPr bwMode="auto">
              <a:xfrm>
                <a:off x="10658" y="5007"/>
                <a:ext cx="42" cy="2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7" y="0"/>
                  </a:cxn>
                  <a:cxn ang="0">
                    <a:pos x="42" y="19"/>
                  </a:cxn>
                  <a:cxn ang="0">
                    <a:pos x="5" y="28"/>
                  </a:cxn>
                  <a:cxn ang="0">
                    <a:pos x="0" y="10"/>
                  </a:cxn>
                </a:cxnLst>
                <a:rect l="0" t="0" r="r" b="b"/>
                <a:pathLst>
                  <a:path w="42" h="28">
                    <a:moveTo>
                      <a:pt x="0" y="10"/>
                    </a:moveTo>
                    <a:lnTo>
                      <a:pt x="37" y="0"/>
                    </a:lnTo>
                    <a:lnTo>
                      <a:pt x="42" y="19"/>
                    </a:lnTo>
                    <a:lnTo>
                      <a:pt x="5" y="2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5" name="Freeform 365"/>
              <p:cNvSpPr>
                <a:spLocks/>
              </p:cNvSpPr>
              <p:nvPr/>
            </p:nvSpPr>
            <p:spPr bwMode="auto">
              <a:xfrm>
                <a:off x="10768" y="4984"/>
                <a:ext cx="42" cy="2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37" y="0"/>
                  </a:cxn>
                  <a:cxn ang="0">
                    <a:pos x="42" y="19"/>
                  </a:cxn>
                  <a:cxn ang="0">
                    <a:pos x="4" y="28"/>
                  </a:cxn>
                  <a:cxn ang="0">
                    <a:pos x="0" y="9"/>
                  </a:cxn>
                </a:cxnLst>
                <a:rect l="0" t="0" r="r" b="b"/>
                <a:pathLst>
                  <a:path w="42" h="28">
                    <a:moveTo>
                      <a:pt x="0" y="9"/>
                    </a:moveTo>
                    <a:lnTo>
                      <a:pt x="37" y="0"/>
                    </a:lnTo>
                    <a:lnTo>
                      <a:pt x="42" y="19"/>
                    </a:lnTo>
                    <a:lnTo>
                      <a:pt x="4" y="2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6" name="Freeform 366"/>
              <p:cNvSpPr>
                <a:spLocks/>
              </p:cNvSpPr>
              <p:nvPr/>
            </p:nvSpPr>
            <p:spPr bwMode="auto">
              <a:xfrm>
                <a:off x="10877" y="4961"/>
                <a:ext cx="42" cy="2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38" y="0"/>
                  </a:cxn>
                  <a:cxn ang="0">
                    <a:pos x="42" y="18"/>
                  </a:cxn>
                  <a:cxn ang="0">
                    <a:pos x="5" y="28"/>
                  </a:cxn>
                  <a:cxn ang="0">
                    <a:pos x="0" y="9"/>
                  </a:cxn>
                </a:cxnLst>
                <a:rect l="0" t="0" r="r" b="b"/>
                <a:pathLst>
                  <a:path w="42" h="28">
                    <a:moveTo>
                      <a:pt x="0" y="9"/>
                    </a:moveTo>
                    <a:lnTo>
                      <a:pt x="38" y="0"/>
                    </a:lnTo>
                    <a:lnTo>
                      <a:pt x="42" y="18"/>
                    </a:lnTo>
                    <a:lnTo>
                      <a:pt x="5" y="2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7" name="Freeform 367"/>
              <p:cNvSpPr>
                <a:spLocks/>
              </p:cNvSpPr>
              <p:nvPr/>
            </p:nvSpPr>
            <p:spPr bwMode="auto">
              <a:xfrm>
                <a:off x="10987" y="4937"/>
                <a:ext cx="42" cy="2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7" y="0"/>
                  </a:cxn>
                  <a:cxn ang="0">
                    <a:pos x="42" y="19"/>
                  </a:cxn>
                  <a:cxn ang="0">
                    <a:pos x="5" y="28"/>
                  </a:cxn>
                  <a:cxn ang="0">
                    <a:pos x="0" y="10"/>
                  </a:cxn>
                </a:cxnLst>
                <a:rect l="0" t="0" r="r" b="b"/>
                <a:pathLst>
                  <a:path w="42" h="28">
                    <a:moveTo>
                      <a:pt x="0" y="10"/>
                    </a:moveTo>
                    <a:lnTo>
                      <a:pt x="37" y="0"/>
                    </a:lnTo>
                    <a:lnTo>
                      <a:pt x="42" y="19"/>
                    </a:lnTo>
                    <a:lnTo>
                      <a:pt x="5" y="2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8" name="Freeform 368"/>
              <p:cNvSpPr>
                <a:spLocks/>
              </p:cNvSpPr>
              <p:nvPr/>
            </p:nvSpPr>
            <p:spPr bwMode="auto">
              <a:xfrm>
                <a:off x="11099" y="4914"/>
                <a:ext cx="40" cy="2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35" y="0"/>
                  </a:cxn>
                  <a:cxn ang="0">
                    <a:pos x="40" y="19"/>
                  </a:cxn>
                  <a:cxn ang="0">
                    <a:pos x="5" y="28"/>
                  </a:cxn>
                  <a:cxn ang="0">
                    <a:pos x="0" y="9"/>
                  </a:cxn>
                </a:cxnLst>
                <a:rect l="0" t="0" r="r" b="b"/>
                <a:pathLst>
                  <a:path w="40" h="28">
                    <a:moveTo>
                      <a:pt x="0" y="9"/>
                    </a:moveTo>
                    <a:lnTo>
                      <a:pt x="35" y="0"/>
                    </a:lnTo>
                    <a:lnTo>
                      <a:pt x="40" y="19"/>
                    </a:lnTo>
                    <a:lnTo>
                      <a:pt x="5" y="2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9" name="Freeform 369"/>
              <p:cNvSpPr>
                <a:spLocks/>
              </p:cNvSpPr>
              <p:nvPr/>
            </p:nvSpPr>
            <p:spPr bwMode="auto">
              <a:xfrm>
                <a:off x="11208" y="4891"/>
                <a:ext cx="40" cy="2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35" y="0"/>
                  </a:cxn>
                  <a:cxn ang="0">
                    <a:pos x="40" y="18"/>
                  </a:cxn>
                  <a:cxn ang="0">
                    <a:pos x="5" y="28"/>
                  </a:cxn>
                  <a:cxn ang="0">
                    <a:pos x="0" y="9"/>
                  </a:cxn>
                </a:cxnLst>
                <a:rect l="0" t="0" r="r" b="b"/>
                <a:pathLst>
                  <a:path w="40" h="28">
                    <a:moveTo>
                      <a:pt x="0" y="9"/>
                    </a:moveTo>
                    <a:lnTo>
                      <a:pt x="35" y="0"/>
                    </a:lnTo>
                    <a:lnTo>
                      <a:pt x="40" y="18"/>
                    </a:lnTo>
                    <a:lnTo>
                      <a:pt x="5" y="2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0" name="Freeform 370"/>
              <p:cNvSpPr>
                <a:spLocks/>
              </p:cNvSpPr>
              <p:nvPr/>
            </p:nvSpPr>
            <p:spPr bwMode="auto">
              <a:xfrm>
                <a:off x="578" y="4993"/>
                <a:ext cx="10705" cy="13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306" y="56"/>
                  </a:cxn>
                  <a:cxn ang="0">
                    <a:pos x="612" y="53"/>
                  </a:cxn>
                  <a:cxn ang="0">
                    <a:pos x="918" y="53"/>
                  </a:cxn>
                  <a:cxn ang="0">
                    <a:pos x="1224" y="51"/>
                  </a:cxn>
                  <a:cxn ang="0">
                    <a:pos x="1530" y="42"/>
                  </a:cxn>
                  <a:cxn ang="0">
                    <a:pos x="1836" y="37"/>
                  </a:cxn>
                  <a:cxn ang="0">
                    <a:pos x="2142" y="43"/>
                  </a:cxn>
                  <a:cxn ang="0">
                    <a:pos x="2448" y="48"/>
                  </a:cxn>
                  <a:cxn ang="0">
                    <a:pos x="2754" y="48"/>
                  </a:cxn>
                  <a:cxn ang="0">
                    <a:pos x="3060" y="54"/>
                  </a:cxn>
                  <a:cxn ang="0">
                    <a:pos x="3366" y="52"/>
                  </a:cxn>
                  <a:cxn ang="0">
                    <a:pos x="3672" y="39"/>
                  </a:cxn>
                  <a:cxn ang="0">
                    <a:pos x="3978" y="48"/>
                  </a:cxn>
                  <a:cxn ang="0">
                    <a:pos x="4284" y="31"/>
                  </a:cxn>
                  <a:cxn ang="0">
                    <a:pos x="4590" y="0"/>
                  </a:cxn>
                </a:cxnLst>
                <a:rect l="0" t="0" r="r" b="b"/>
                <a:pathLst>
                  <a:path w="4590" h="56">
                    <a:moveTo>
                      <a:pt x="0" y="56"/>
                    </a:moveTo>
                    <a:lnTo>
                      <a:pt x="306" y="56"/>
                    </a:lnTo>
                    <a:lnTo>
                      <a:pt x="612" y="53"/>
                    </a:lnTo>
                    <a:lnTo>
                      <a:pt x="918" y="53"/>
                    </a:lnTo>
                    <a:lnTo>
                      <a:pt x="1224" y="51"/>
                    </a:lnTo>
                    <a:lnTo>
                      <a:pt x="1530" y="42"/>
                    </a:lnTo>
                    <a:lnTo>
                      <a:pt x="1836" y="37"/>
                    </a:lnTo>
                    <a:lnTo>
                      <a:pt x="2142" y="43"/>
                    </a:lnTo>
                    <a:lnTo>
                      <a:pt x="2448" y="48"/>
                    </a:lnTo>
                    <a:lnTo>
                      <a:pt x="2754" y="48"/>
                    </a:lnTo>
                    <a:lnTo>
                      <a:pt x="3060" y="54"/>
                    </a:lnTo>
                    <a:lnTo>
                      <a:pt x="3366" y="52"/>
                    </a:lnTo>
                    <a:lnTo>
                      <a:pt x="3672" y="39"/>
                    </a:lnTo>
                    <a:lnTo>
                      <a:pt x="3978" y="48"/>
                    </a:lnTo>
                    <a:lnTo>
                      <a:pt x="4284" y="31"/>
                    </a:lnTo>
                    <a:lnTo>
                      <a:pt x="4590" y="0"/>
                    </a:lnTo>
                  </a:path>
                </a:pathLst>
              </a:custGeom>
              <a:noFill/>
              <a:ln w="3556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1" name="Freeform 371"/>
              <p:cNvSpPr>
                <a:spLocks/>
              </p:cNvSpPr>
              <p:nvPr/>
            </p:nvSpPr>
            <p:spPr bwMode="auto">
              <a:xfrm>
                <a:off x="578" y="5075"/>
                <a:ext cx="131" cy="2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31" y="0"/>
                  </a:cxn>
                  <a:cxn ang="0">
                    <a:pos x="131" y="19"/>
                  </a:cxn>
                  <a:cxn ang="0">
                    <a:pos x="0" y="23"/>
                  </a:cxn>
                  <a:cxn ang="0">
                    <a:pos x="0" y="5"/>
                  </a:cxn>
                </a:cxnLst>
                <a:rect l="0" t="0" r="r" b="b"/>
                <a:pathLst>
                  <a:path w="131" h="23">
                    <a:moveTo>
                      <a:pt x="0" y="5"/>
                    </a:moveTo>
                    <a:lnTo>
                      <a:pt x="131" y="0"/>
                    </a:lnTo>
                    <a:lnTo>
                      <a:pt x="131" y="19"/>
                    </a:lnTo>
                    <a:lnTo>
                      <a:pt x="0" y="2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2" name="Rectangle 372"/>
              <p:cNvSpPr>
                <a:spLocks noChangeArrowheads="1"/>
              </p:cNvSpPr>
              <p:nvPr/>
            </p:nvSpPr>
            <p:spPr bwMode="auto">
              <a:xfrm>
                <a:off x="784" y="5073"/>
                <a:ext cx="37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3" name="Freeform 373"/>
              <p:cNvSpPr>
                <a:spLocks/>
              </p:cNvSpPr>
              <p:nvPr/>
            </p:nvSpPr>
            <p:spPr bwMode="auto">
              <a:xfrm>
                <a:off x="896" y="5066"/>
                <a:ext cx="130" cy="2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30" y="0"/>
                  </a:cxn>
                  <a:cxn ang="0">
                    <a:pos x="130" y="18"/>
                  </a:cxn>
                  <a:cxn ang="0">
                    <a:pos x="0" y="23"/>
                  </a:cxn>
                  <a:cxn ang="0">
                    <a:pos x="0" y="4"/>
                  </a:cxn>
                </a:cxnLst>
                <a:rect l="0" t="0" r="r" b="b"/>
                <a:pathLst>
                  <a:path w="130" h="23">
                    <a:moveTo>
                      <a:pt x="0" y="4"/>
                    </a:moveTo>
                    <a:lnTo>
                      <a:pt x="130" y="0"/>
                    </a:lnTo>
                    <a:lnTo>
                      <a:pt x="130" y="18"/>
                    </a:lnTo>
                    <a:lnTo>
                      <a:pt x="0" y="2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4" name="Freeform 374"/>
              <p:cNvSpPr>
                <a:spLocks/>
              </p:cNvSpPr>
              <p:nvPr/>
            </p:nvSpPr>
            <p:spPr bwMode="auto">
              <a:xfrm>
                <a:off x="1101" y="5061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5" name="Freeform 375"/>
              <p:cNvSpPr>
                <a:spLocks/>
              </p:cNvSpPr>
              <p:nvPr/>
            </p:nvSpPr>
            <p:spPr bwMode="auto">
              <a:xfrm>
                <a:off x="1213" y="5056"/>
                <a:ext cx="79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9" y="0"/>
                  </a:cxn>
                  <a:cxn ang="0">
                    <a:pos x="79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79" h="21">
                    <a:moveTo>
                      <a:pt x="0" y="3"/>
                    </a:moveTo>
                    <a:lnTo>
                      <a:pt x="79" y="0"/>
                    </a:lnTo>
                    <a:lnTo>
                      <a:pt x="79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6" name="Freeform 376"/>
              <p:cNvSpPr>
                <a:spLocks/>
              </p:cNvSpPr>
              <p:nvPr/>
            </p:nvSpPr>
            <p:spPr bwMode="auto">
              <a:xfrm>
                <a:off x="1292" y="5056"/>
                <a:ext cx="51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3"/>
                  </a:cxn>
                  <a:cxn ang="0">
                    <a:pos x="51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51" h="21">
                    <a:moveTo>
                      <a:pt x="0" y="0"/>
                    </a:moveTo>
                    <a:lnTo>
                      <a:pt x="51" y="3"/>
                    </a:lnTo>
                    <a:lnTo>
                      <a:pt x="51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7" name="Freeform 377"/>
              <p:cNvSpPr>
                <a:spLocks/>
              </p:cNvSpPr>
              <p:nvPr/>
            </p:nvSpPr>
            <p:spPr bwMode="auto">
              <a:xfrm>
                <a:off x="1418" y="5063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3"/>
                  </a:cxn>
                  <a:cxn ang="0">
                    <a:pos x="37" y="21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3"/>
                    </a:lnTo>
                    <a:lnTo>
                      <a:pt x="37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8" name="Freeform 378"/>
              <p:cNvSpPr>
                <a:spLocks/>
              </p:cNvSpPr>
              <p:nvPr/>
            </p:nvSpPr>
            <p:spPr bwMode="auto">
              <a:xfrm>
                <a:off x="1530" y="5068"/>
                <a:ext cx="131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1" y="7"/>
                  </a:cxn>
                  <a:cxn ang="0">
                    <a:pos x="131" y="26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131" h="26">
                    <a:moveTo>
                      <a:pt x="0" y="0"/>
                    </a:moveTo>
                    <a:lnTo>
                      <a:pt x="131" y="7"/>
                    </a:lnTo>
                    <a:lnTo>
                      <a:pt x="131" y="26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9" name="Freeform 379"/>
              <p:cNvSpPr>
                <a:spLocks/>
              </p:cNvSpPr>
              <p:nvPr/>
            </p:nvSpPr>
            <p:spPr bwMode="auto">
              <a:xfrm>
                <a:off x="1735" y="5080"/>
                <a:ext cx="37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" y="2"/>
                  </a:cxn>
                  <a:cxn ang="0">
                    <a:pos x="37" y="21"/>
                  </a:cxn>
                  <a:cxn ang="0">
                    <a:pos x="0" y="18"/>
                  </a:cxn>
                  <a:cxn ang="0">
                    <a:pos x="0" y="0"/>
                  </a:cxn>
                </a:cxnLst>
                <a:rect l="0" t="0" r="r" b="b"/>
                <a:pathLst>
                  <a:path w="37" h="21">
                    <a:moveTo>
                      <a:pt x="0" y="0"/>
                    </a:moveTo>
                    <a:lnTo>
                      <a:pt x="37" y="2"/>
                    </a:lnTo>
                    <a:lnTo>
                      <a:pt x="37" y="21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0" name="Freeform 380"/>
              <p:cNvSpPr>
                <a:spLocks/>
              </p:cNvSpPr>
              <p:nvPr/>
            </p:nvSpPr>
            <p:spPr bwMode="auto">
              <a:xfrm>
                <a:off x="1847" y="5084"/>
                <a:ext cx="131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1" y="7"/>
                  </a:cxn>
                  <a:cxn ang="0">
                    <a:pos x="131" y="26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131" h="26">
                    <a:moveTo>
                      <a:pt x="0" y="0"/>
                    </a:moveTo>
                    <a:lnTo>
                      <a:pt x="131" y="7"/>
                    </a:lnTo>
                    <a:lnTo>
                      <a:pt x="131" y="26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1" name="Rectangle 381"/>
              <p:cNvSpPr>
                <a:spLocks noChangeArrowheads="1"/>
              </p:cNvSpPr>
              <p:nvPr/>
            </p:nvSpPr>
            <p:spPr bwMode="auto">
              <a:xfrm>
                <a:off x="2052" y="5094"/>
                <a:ext cx="38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2" name="Rectangle 382"/>
              <p:cNvSpPr>
                <a:spLocks noChangeArrowheads="1"/>
              </p:cNvSpPr>
              <p:nvPr/>
            </p:nvSpPr>
            <p:spPr bwMode="auto">
              <a:xfrm>
                <a:off x="2164" y="5094"/>
                <a:ext cx="131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3" name="Rectangle 383"/>
              <p:cNvSpPr>
                <a:spLocks noChangeArrowheads="1"/>
              </p:cNvSpPr>
              <p:nvPr/>
            </p:nvSpPr>
            <p:spPr bwMode="auto">
              <a:xfrm>
                <a:off x="2370" y="5096"/>
                <a:ext cx="37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4" name="Rectangle 384"/>
              <p:cNvSpPr>
                <a:spLocks noChangeArrowheads="1"/>
              </p:cNvSpPr>
              <p:nvPr/>
            </p:nvSpPr>
            <p:spPr bwMode="auto">
              <a:xfrm>
                <a:off x="2481" y="5096"/>
                <a:ext cx="131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5" name="Rectangle 385"/>
              <p:cNvSpPr>
                <a:spLocks noChangeArrowheads="1"/>
              </p:cNvSpPr>
              <p:nvPr/>
            </p:nvSpPr>
            <p:spPr bwMode="auto">
              <a:xfrm>
                <a:off x="2687" y="5096"/>
                <a:ext cx="32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6" name="Rectangle 386"/>
              <p:cNvSpPr>
                <a:spLocks noChangeArrowheads="1"/>
              </p:cNvSpPr>
              <p:nvPr/>
            </p:nvSpPr>
            <p:spPr bwMode="auto">
              <a:xfrm>
                <a:off x="2719" y="5096"/>
                <a:ext cx="5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7" name="Freeform 387"/>
              <p:cNvSpPr>
                <a:spLocks/>
              </p:cNvSpPr>
              <p:nvPr/>
            </p:nvSpPr>
            <p:spPr bwMode="auto">
              <a:xfrm>
                <a:off x="2799" y="5091"/>
                <a:ext cx="130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30" y="0"/>
                  </a:cxn>
                  <a:cxn ang="0">
                    <a:pos x="130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130" h="21">
                    <a:moveTo>
                      <a:pt x="0" y="3"/>
                    </a:moveTo>
                    <a:lnTo>
                      <a:pt x="130" y="0"/>
                    </a:lnTo>
                    <a:lnTo>
                      <a:pt x="130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8" name="Freeform 388"/>
              <p:cNvSpPr>
                <a:spLocks/>
              </p:cNvSpPr>
              <p:nvPr/>
            </p:nvSpPr>
            <p:spPr bwMode="auto">
              <a:xfrm>
                <a:off x="3004" y="5087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8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8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9" name="Freeform 389"/>
              <p:cNvSpPr>
                <a:spLocks/>
              </p:cNvSpPr>
              <p:nvPr/>
            </p:nvSpPr>
            <p:spPr bwMode="auto">
              <a:xfrm>
                <a:off x="3116" y="5082"/>
                <a:ext cx="130" cy="2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30" y="0"/>
                  </a:cxn>
                  <a:cxn ang="0">
                    <a:pos x="130" y="19"/>
                  </a:cxn>
                  <a:cxn ang="0">
                    <a:pos x="0" y="23"/>
                  </a:cxn>
                  <a:cxn ang="0">
                    <a:pos x="0" y="5"/>
                  </a:cxn>
                </a:cxnLst>
                <a:rect l="0" t="0" r="r" b="b"/>
                <a:pathLst>
                  <a:path w="130" h="23">
                    <a:moveTo>
                      <a:pt x="0" y="5"/>
                    </a:moveTo>
                    <a:lnTo>
                      <a:pt x="130" y="0"/>
                    </a:lnTo>
                    <a:lnTo>
                      <a:pt x="130" y="19"/>
                    </a:lnTo>
                    <a:lnTo>
                      <a:pt x="0" y="2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0" name="Rectangle 390"/>
              <p:cNvSpPr>
                <a:spLocks noChangeArrowheads="1"/>
              </p:cNvSpPr>
              <p:nvPr/>
            </p:nvSpPr>
            <p:spPr bwMode="auto">
              <a:xfrm>
                <a:off x="3321" y="5080"/>
                <a:ext cx="37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1" name="Freeform 391"/>
              <p:cNvSpPr>
                <a:spLocks/>
              </p:cNvSpPr>
              <p:nvPr/>
            </p:nvSpPr>
            <p:spPr bwMode="auto">
              <a:xfrm>
                <a:off x="3433" y="5073"/>
                <a:ext cx="131" cy="2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31" y="0"/>
                  </a:cxn>
                  <a:cxn ang="0">
                    <a:pos x="131" y="18"/>
                  </a:cxn>
                  <a:cxn ang="0">
                    <a:pos x="0" y="23"/>
                  </a:cxn>
                  <a:cxn ang="0">
                    <a:pos x="0" y="4"/>
                  </a:cxn>
                </a:cxnLst>
                <a:rect l="0" t="0" r="r" b="b"/>
                <a:pathLst>
                  <a:path w="131" h="23">
                    <a:moveTo>
                      <a:pt x="0" y="4"/>
                    </a:moveTo>
                    <a:lnTo>
                      <a:pt x="131" y="0"/>
                    </a:lnTo>
                    <a:lnTo>
                      <a:pt x="131" y="18"/>
                    </a:lnTo>
                    <a:lnTo>
                      <a:pt x="0" y="2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2" name="Rectangle 392"/>
              <p:cNvSpPr>
                <a:spLocks noChangeArrowheads="1"/>
              </p:cNvSpPr>
              <p:nvPr/>
            </p:nvSpPr>
            <p:spPr bwMode="auto">
              <a:xfrm>
                <a:off x="3638" y="5068"/>
                <a:ext cx="38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3" name="Freeform 393"/>
              <p:cNvSpPr>
                <a:spLocks/>
              </p:cNvSpPr>
              <p:nvPr/>
            </p:nvSpPr>
            <p:spPr bwMode="auto">
              <a:xfrm>
                <a:off x="3750" y="5059"/>
                <a:ext cx="131" cy="2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31" y="0"/>
                  </a:cxn>
                  <a:cxn ang="0">
                    <a:pos x="131" y="18"/>
                  </a:cxn>
                  <a:cxn ang="0">
                    <a:pos x="0" y="23"/>
                  </a:cxn>
                  <a:cxn ang="0">
                    <a:pos x="0" y="4"/>
                  </a:cxn>
                </a:cxnLst>
                <a:rect l="0" t="0" r="r" b="b"/>
                <a:pathLst>
                  <a:path w="131" h="23">
                    <a:moveTo>
                      <a:pt x="0" y="4"/>
                    </a:moveTo>
                    <a:lnTo>
                      <a:pt x="131" y="0"/>
                    </a:lnTo>
                    <a:lnTo>
                      <a:pt x="131" y="18"/>
                    </a:lnTo>
                    <a:lnTo>
                      <a:pt x="0" y="2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4" name="Rectangle 394"/>
              <p:cNvSpPr>
                <a:spLocks noChangeArrowheads="1"/>
              </p:cNvSpPr>
              <p:nvPr/>
            </p:nvSpPr>
            <p:spPr bwMode="auto">
              <a:xfrm>
                <a:off x="3955" y="5054"/>
                <a:ext cx="38" cy="1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5" name="Freeform 395"/>
              <p:cNvSpPr>
                <a:spLocks/>
              </p:cNvSpPr>
              <p:nvPr/>
            </p:nvSpPr>
            <p:spPr bwMode="auto">
              <a:xfrm>
                <a:off x="4067" y="5047"/>
                <a:ext cx="80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0" y="0"/>
                  </a:cxn>
                  <a:cxn ang="0">
                    <a:pos x="80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80" h="21">
                    <a:moveTo>
                      <a:pt x="0" y="2"/>
                    </a:moveTo>
                    <a:lnTo>
                      <a:pt x="80" y="0"/>
                    </a:lnTo>
                    <a:lnTo>
                      <a:pt x="80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6" name="Freeform 396"/>
              <p:cNvSpPr>
                <a:spLocks/>
              </p:cNvSpPr>
              <p:nvPr/>
            </p:nvSpPr>
            <p:spPr bwMode="auto">
              <a:xfrm>
                <a:off x="4144" y="5042"/>
                <a:ext cx="54" cy="24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52" y="0"/>
                  </a:cxn>
                  <a:cxn ang="0">
                    <a:pos x="54" y="19"/>
                  </a:cxn>
                  <a:cxn ang="0">
                    <a:pos x="3" y="24"/>
                  </a:cxn>
                  <a:cxn ang="0">
                    <a:pos x="0" y="5"/>
                  </a:cxn>
                </a:cxnLst>
                <a:rect l="0" t="0" r="r" b="b"/>
                <a:pathLst>
                  <a:path w="54" h="24">
                    <a:moveTo>
                      <a:pt x="0" y="5"/>
                    </a:moveTo>
                    <a:lnTo>
                      <a:pt x="52" y="0"/>
                    </a:lnTo>
                    <a:lnTo>
                      <a:pt x="54" y="19"/>
                    </a:lnTo>
                    <a:lnTo>
                      <a:pt x="3" y="2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7" name="Freeform 397"/>
              <p:cNvSpPr>
                <a:spLocks/>
              </p:cNvSpPr>
              <p:nvPr/>
            </p:nvSpPr>
            <p:spPr bwMode="auto">
              <a:xfrm>
                <a:off x="4273" y="5035"/>
                <a:ext cx="37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37" h="21">
                    <a:moveTo>
                      <a:pt x="0" y="3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8" name="Freeform 398"/>
              <p:cNvSpPr>
                <a:spLocks/>
              </p:cNvSpPr>
              <p:nvPr/>
            </p:nvSpPr>
            <p:spPr bwMode="auto">
              <a:xfrm>
                <a:off x="4382" y="5021"/>
                <a:ext cx="133" cy="2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31" y="0"/>
                  </a:cxn>
                  <a:cxn ang="0">
                    <a:pos x="133" y="19"/>
                  </a:cxn>
                  <a:cxn ang="0">
                    <a:pos x="3" y="28"/>
                  </a:cxn>
                  <a:cxn ang="0">
                    <a:pos x="0" y="10"/>
                  </a:cxn>
                </a:cxnLst>
                <a:rect l="0" t="0" r="r" b="b"/>
                <a:pathLst>
                  <a:path w="133" h="28">
                    <a:moveTo>
                      <a:pt x="0" y="10"/>
                    </a:moveTo>
                    <a:lnTo>
                      <a:pt x="131" y="0"/>
                    </a:lnTo>
                    <a:lnTo>
                      <a:pt x="133" y="19"/>
                    </a:lnTo>
                    <a:lnTo>
                      <a:pt x="3" y="2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9" name="Freeform 399"/>
              <p:cNvSpPr>
                <a:spLocks/>
              </p:cNvSpPr>
              <p:nvPr/>
            </p:nvSpPr>
            <p:spPr bwMode="auto">
              <a:xfrm>
                <a:off x="4590" y="5012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0" name="Freeform 400"/>
              <p:cNvSpPr>
                <a:spLocks/>
              </p:cNvSpPr>
              <p:nvPr/>
            </p:nvSpPr>
            <p:spPr bwMode="auto">
              <a:xfrm>
                <a:off x="4699" y="4998"/>
                <a:ext cx="133" cy="28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31" y="0"/>
                  </a:cxn>
                  <a:cxn ang="0">
                    <a:pos x="133" y="19"/>
                  </a:cxn>
                  <a:cxn ang="0">
                    <a:pos x="3" y="28"/>
                  </a:cxn>
                  <a:cxn ang="0">
                    <a:pos x="0" y="9"/>
                  </a:cxn>
                </a:cxnLst>
                <a:rect l="0" t="0" r="r" b="b"/>
                <a:pathLst>
                  <a:path w="133" h="28">
                    <a:moveTo>
                      <a:pt x="0" y="9"/>
                    </a:moveTo>
                    <a:lnTo>
                      <a:pt x="131" y="0"/>
                    </a:lnTo>
                    <a:lnTo>
                      <a:pt x="133" y="19"/>
                    </a:lnTo>
                    <a:lnTo>
                      <a:pt x="3" y="2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1" name="Freeform 401"/>
              <p:cNvSpPr>
                <a:spLocks/>
              </p:cNvSpPr>
              <p:nvPr/>
            </p:nvSpPr>
            <p:spPr bwMode="auto">
              <a:xfrm>
                <a:off x="4907" y="4991"/>
                <a:ext cx="37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2"/>
                  </a:cxn>
                </a:cxnLst>
                <a:rect l="0" t="0" r="r" b="b"/>
                <a:pathLst>
                  <a:path w="37" h="21">
                    <a:moveTo>
                      <a:pt x="0" y="2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2" name="Freeform 402"/>
              <p:cNvSpPr>
                <a:spLocks/>
              </p:cNvSpPr>
              <p:nvPr/>
            </p:nvSpPr>
            <p:spPr bwMode="auto">
              <a:xfrm>
                <a:off x="5019" y="4979"/>
                <a:ext cx="130" cy="2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30" y="0"/>
                  </a:cxn>
                  <a:cxn ang="0">
                    <a:pos x="130" y="19"/>
                  </a:cxn>
                  <a:cxn ang="0">
                    <a:pos x="0" y="26"/>
                  </a:cxn>
                  <a:cxn ang="0">
                    <a:pos x="0" y="7"/>
                  </a:cxn>
                </a:cxnLst>
                <a:rect l="0" t="0" r="r" b="b"/>
                <a:pathLst>
                  <a:path w="130" h="26">
                    <a:moveTo>
                      <a:pt x="0" y="7"/>
                    </a:moveTo>
                    <a:lnTo>
                      <a:pt x="130" y="0"/>
                    </a:lnTo>
                    <a:lnTo>
                      <a:pt x="130" y="19"/>
                    </a:lnTo>
                    <a:lnTo>
                      <a:pt x="0" y="2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3" name="Freeform 403"/>
              <p:cNvSpPr>
                <a:spLocks/>
              </p:cNvSpPr>
              <p:nvPr/>
            </p:nvSpPr>
            <p:spPr bwMode="auto">
              <a:xfrm>
                <a:off x="5224" y="4972"/>
                <a:ext cx="37" cy="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7" y="0"/>
                  </a:cxn>
                  <a:cxn ang="0">
                    <a:pos x="37" y="19"/>
                  </a:cxn>
                  <a:cxn ang="0">
                    <a:pos x="0" y="21"/>
                  </a:cxn>
                  <a:cxn ang="0">
                    <a:pos x="0" y="3"/>
                  </a:cxn>
                </a:cxnLst>
                <a:rect l="0" t="0" r="r" b="b"/>
                <a:pathLst>
                  <a:path w="37" h="21">
                    <a:moveTo>
                      <a:pt x="0" y="3"/>
                    </a:moveTo>
                    <a:lnTo>
                      <a:pt x="37" y="0"/>
                    </a:lnTo>
                    <a:lnTo>
                      <a:pt x="37" y="19"/>
                    </a:lnTo>
                    <a:lnTo>
                      <a:pt x="0" y="2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4" name="Freeform 404"/>
              <p:cNvSpPr>
                <a:spLocks/>
              </p:cNvSpPr>
              <p:nvPr/>
            </p:nvSpPr>
            <p:spPr bwMode="auto">
              <a:xfrm>
                <a:off x="5336" y="4961"/>
                <a:ext cx="131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31" y="0"/>
                  </a:cxn>
                  <a:cxn ang="0">
                    <a:pos x="131" y="18"/>
                  </a:cxn>
                  <a:cxn ang="0">
                    <a:pos x="0" y="25"/>
                  </a:cxn>
                  <a:cxn ang="0">
                    <a:pos x="0" y="7"/>
                  </a:cxn>
                </a:cxnLst>
                <a:rect l="0" t="0" r="r" b="b"/>
                <a:pathLst>
                  <a:path w="131" h="25">
                    <a:moveTo>
                      <a:pt x="0" y="7"/>
                    </a:moveTo>
                    <a:lnTo>
                      <a:pt x="131" y="0"/>
                    </a:lnTo>
                    <a:lnTo>
                      <a:pt x="131" y="18"/>
                    </a:lnTo>
                    <a:lnTo>
                      <a:pt x="0" y="2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5" name="Freeform 405"/>
              <p:cNvSpPr>
                <a:spLocks/>
              </p:cNvSpPr>
              <p:nvPr/>
            </p:nvSpPr>
            <p:spPr bwMode="auto">
              <a:xfrm>
                <a:off x="5539" y="4954"/>
                <a:ext cx="35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3" y="0"/>
                  </a:cxn>
                  <a:cxn ang="0">
                    <a:pos x="35" y="18"/>
                  </a:cxn>
                  <a:cxn ang="0">
                    <a:pos x="2" y="21"/>
                  </a:cxn>
                  <a:cxn ang="0">
                    <a:pos x="0" y="2"/>
                  </a:cxn>
                </a:cxnLst>
                <a:rect l="0" t="0" r="r" b="b"/>
                <a:pathLst>
                  <a:path w="35" h="21">
                    <a:moveTo>
                      <a:pt x="0" y="2"/>
                    </a:moveTo>
                    <a:lnTo>
                      <a:pt x="33" y="0"/>
                    </a:lnTo>
                    <a:lnTo>
                      <a:pt x="35" y="18"/>
                    </a:lnTo>
                    <a:lnTo>
                      <a:pt x="2" y="2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6" name="Rectangle 406"/>
              <p:cNvSpPr>
                <a:spLocks noChangeArrowheads="1"/>
              </p:cNvSpPr>
              <p:nvPr/>
            </p:nvSpPr>
            <p:spPr bwMode="auto">
              <a:xfrm>
                <a:off x="5574" y="4954"/>
                <a:ext cx="5" cy="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7" name="Freeform 407"/>
              <p:cNvSpPr>
                <a:spLocks/>
              </p:cNvSpPr>
              <p:nvPr/>
            </p:nvSpPr>
            <p:spPr bwMode="auto">
              <a:xfrm>
                <a:off x="5649" y="4907"/>
                <a:ext cx="132" cy="49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128" y="0"/>
                  </a:cxn>
                  <a:cxn ang="0">
                    <a:pos x="132" y="19"/>
                  </a:cxn>
                  <a:cxn ang="0">
                    <a:pos x="4" y="49"/>
                  </a:cxn>
                  <a:cxn ang="0">
                    <a:pos x="0" y="30"/>
                  </a:cxn>
                </a:cxnLst>
                <a:rect l="0" t="0" r="r" b="b"/>
                <a:pathLst>
                  <a:path w="132" h="49">
                    <a:moveTo>
                      <a:pt x="0" y="30"/>
                    </a:moveTo>
                    <a:lnTo>
                      <a:pt x="128" y="0"/>
                    </a:lnTo>
                    <a:lnTo>
                      <a:pt x="132" y="19"/>
                    </a:lnTo>
                    <a:lnTo>
                      <a:pt x="4" y="49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8" name="Freeform 408"/>
              <p:cNvSpPr>
                <a:spLocks/>
              </p:cNvSpPr>
              <p:nvPr/>
            </p:nvSpPr>
            <p:spPr bwMode="auto">
              <a:xfrm>
                <a:off x="5849" y="4884"/>
                <a:ext cx="40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37" y="0"/>
                  </a:cxn>
                  <a:cxn ang="0">
                    <a:pos x="40" y="18"/>
                  </a:cxn>
                  <a:cxn ang="0">
                    <a:pos x="2" y="25"/>
                  </a:cxn>
                  <a:cxn ang="0">
                    <a:pos x="0" y="7"/>
                  </a:cxn>
                </a:cxnLst>
                <a:rect l="0" t="0" r="r" b="b"/>
                <a:pathLst>
                  <a:path w="40" h="25">
                    <a:moveTo>
                      <a:pt x="0" y="7"/>
                    </a:moveTo>
                    <a:lnTo>
                      <a:pt x="37" y="0"/>
                    </a:lnTo>
                    <a:lnTo>
                      <a:pt x="40" y="18"/>
                    </a:lnTo>
                    <a:lnTo>
                      <a:pt x="2" y="2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849" name="Freeform 409"/>
            <p:cNvSpPr>
              <a:spLocks/>
            </p:cNvSpPr>
            <p:nvPr/>
          </p:nvSpPr>
          <p:spPr bwMode="auto">
            <a:xfrm>
              <a:off x="5959" y="4837"/>
              <a:ext cx="133" cy="49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28" y="0"/>
                </a:cxn>
                <a:cxn ang="0">
                  <a:pos x="133" y="19"/>
                </a:cxn>
                <a:cxn ang="0">
                  <a:pos x="4" y="49"/>
                </a:cxn>
                <a:cxn ang="0">
                  <a:pos x="0" y="30"/>
                </a:cxn>
              </a:cxnLst>
              <a:rect l="0" t="0" r="r" b="b"/>
              <a:pathLst>
                <a:path w="133" h="49">
                  <a:moveTo>
                    <a:pt x="0" y="30"/>
                  </a:moveTo>
                  <a:lnTo>
                    <a:pt x="128" y="0"/>
                  </a:lnTo>
                  <a:lnTo>
                    <a:pt x="133" y="19"/>
                  </a:lnTo>
                  <a:lnTo>
                    <a:pt x="4" y="4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0" name="Freeform 410"/>
            <p:cNvSpPr>
              <a:spLocks/>
            </p:cNvSpPr>
            <p:nvPr/>
          </p:nvSpPr>
          <p:spPr bwMode="auto">
            <a:xfrm>
              <a:off x="6159" y="4814"/>
              <a:ext cx="40" cy="2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8" y="0"/>
                </a:cxn>
                <a:cxn ang="0">
                  <a:pos x="40" y="18"/>
                </a:cxn>
                <a:cxn ang="0">
                  <a:pos x="3" y="25"/>
                </a:cxn>
                <a:cxn ang="0">
                  <a:pos x="0" y="7"/>
                </a:cxn>
              </a:cxnLst>
              <a:rect l="0" t="0" r="r" b="b"/>
              <a:pathLst>
                <a:path w="40" h="25">
                  <a:moveTo>
                    <a:pt x="0" y="7"/>
                  </a:moveTo>
                  <a:lnTo>
                    <a:pt x="38" y="0"/>
                  </a:lnTo>
                  <a:lnTo>
                    <a:pt x="40" y="18"/>
                  </a:lnTo>
                  <a:lnTo>
                    <a:pt x="3" y="2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1" name="Freeform 411"/>
            <p:cNvSpPr>
              <a:spLocks/>
            </p:cNvSpPr>
            <p:nvPr/>
          </p:nvSpPr>
          <p:spPr bwMode="auto">
            <a:xfrm>
              <a:off x="6269" y="4793"/>
              <a:ext cx="21" cy="2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6" y="0"/>
                </a:cxn>
                <a:cxn ang="0">
                  <a:pos x="21" y="18"/>
                </a:cxn>
                <a:cxn ang="0">
                  <a:pos x="5" y="23"/>
                </a:cxn>
                <a:cxn ang="0">
                  <a:pos x="0" y="4"/>
                </a:cxn>
              </a:cxnLst>
              <a:rect l="0" t="0" r="r" b="b"/>
              <a:pathLst>
                <a:path w="21" h="23">
                  <a:moveTo>
                    <a:pt x="0" y="4"/>
                  </a:moveTo>
                  <a:lnTo>
                    <a:pt x="16" y="0"/>
                  </a:lnTo>
                  <a:lnTo>
                    <a:pt x="21" y="18"/>
                  </a:lnTo>
                  <a:lnTo>
                    <a:pt x="5" y="2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2" name="Freeform 412"/>
            <p:cNvSpPr>
              <a:spLocks/>
            </p:cNvSpPr>
            <p:nvPr/>
          </p:nvSpPr>
          <p:spPr bwMode="auto">
            <a:xfrm>
              <a:off x="6283" y="4749"/>
              <a:ext cx="112" cy="6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05" y="0"/>
                </a:cxn>
                <a:cxn ang="0">
                  <a:pos x="112" y="16"/>
                </a:cxn>
                <a:cxn ang="0">
                  <a:pos x="7" y="60"/>
                </a:cxn>
                <a:cxn ang="0">
                  <a:pos x="0" y="44"/>
                </a:cxn>
              </a:cxnLst>
              <a:rect l="0" t="0" r="r" b="b"/>
              <a:pathLst>
                <a:path w="112" h="60">
                  <a:moveTo>
                    <a:pt x="0" y="44"/>
                  </a:moveTo>
                  <a:lnTo>
                    <a:pt x="105" y="0"/>
                  </a:lnTo>
                  <a:lnTo>
                    <a:pt x="112" y="16"/>
                  </a:lnTo>
                  <a:lnTo>
                    <a:pt x="7" y="6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3" name="Freeform 413"/>
            <p:cNvSpPr>
              <a:spLocks/>
            </p:cNvSpPr>
            <p:nvPr/>
          </p:nvSpPr>
          <p:spPr bwMode="auto">
            <a:xfrm>
              <a:off x="6458" y="4707"/>
              <a:ext cx="42" cy="3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5" y="0"/>
                </a:cxn>
                <a:cxn ang="0">
                  <a:pos x="42" y="16"/>
                </a:cxn>
                <a:cxn ang="0">
                  <a:pos x="7" y="30"/>
                </a:cxn>
                <a:cxn ang="0">
                  <a:pos x="0" y="14"/>
                </a:cxn>
              </a:cxnLst>
              <a:rect l="0" t="0" r="r" b="b"/>
              <a:pathLst>
                <a:path w="42" h="30">
                  <a:moveTo>
                    <a:pt x="0" y="14"/>
                  </a:moveTo>
                  <a:lnTo>
                    <a:pt x="35" y="0"/>
                  </a:lnTo>
                  <a:lnTo>
                    <a:pt x="42" y="16"/>
                  </a:lnTo>
                  <a:lnTo>
                    <a:pt x="7" y="3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4" name="Freeform 414"/>
            <p:cNvSpPr>
              <a:spLocks/>
            </p:cNvSpPr>
            <p:nvPr/>
          </p:nvSpPr>
          <p:spPr bwMode="auto">
            <a:xfrm>
              <a:off x="6563" y="4627"/>
              <a:ext cx="128" cy="6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121" y="0"/>
                </a:cxn>
                <a:cxn ang="0">
                  <a:pos x="128" y="17"/>
                </a:cxn>
                <a:cxn ang="0">
                  <a:pos x="7" y="68"/>
                </a:cxn>
                <a:cxn ang="0">
                  <a:pos x="0" y="52"/>
                </a:cxn>
              </a:cxnLst>
              <a:rect l="0" t="0" r="r" b="b"/>
              <a:pathLst>
                <a:path w="128" h="68">
                  <a:moveTo>
                    <a:pt x="0" y="52"/>
                  </a:moveTo>
                  <a:lnTo>
                    <a:pt x="121" y="0"/>
                  </a:lnTo>
                  <a:lnTo>
                    <a:pt x="128" y="17"/>
                  </a:lnTo>
                  <a:lnTo>
                    <a:pt x="7" y="68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5" name="Freeform 415"/>
            <p:cNvSpPr>
              <a:spLocks/>
            </p:cNvSpPr>
            <p:nvPr/>
          </p:nvSpPr>
          <p:spPr bwMode="auto">
            <a:xfrm>
              <a:off x="6752" y="4585"/>
              <a:ext cx="42" cy="3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5" y="0"/>
                </a:cxn>
                <a:cxn ang="0">
                  <a:pos x="42" y="17"/>
                </a:cxn>
                <a:cxn ang="0">
                  <a:pos x="7" y="31"/>
                </a:cxn>
                <a:cxn ang="0">
                  <a:pos x="0" y="14"/>
                </a:cxn>
              </a:cxnLst>
              <a:rect l="0" t="0" r="r" b="b"/>
              <a:pathLst>
                <a:path w="42" h="31">
                  <a:moveTo>
                    <a:pt x="0" y="14"/>
                  </a:moveTo>
                  <a:lnTo>
                    <a:pt x="35" y="0"/>
                  </a:lnTo>
                  <a:lnTo>
                    <a:pt x="42" y="17"/>
                  </a:lnTo>
                  <a:lnTo>
                    <a:pt x="7" y="3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6" name="Freeform 416"/>
            <p:cNvSpPr>
              <a:spLocks/>
            </p:cNvSpPr>
            <p:nvPr/>
          </p:nvSpPr>
          <p:spPr bwMode="auto">
            <a:xfrm>
              <a:off x="6857" y="4506"/>
              <a:ext cx="128" cy="68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121" y="0"/>
                </a:cxn>
                <a:cxn ang="0">
                  <a:pos x="128" y="16"/>
                </a:cxn>
                <a:cxn ang="0">
                  <a:pos x="7" y="68"/>
                </a:cxn>
                <a:cxn ang="0">
                  <a:pos x="0" y="51"/>
                </a:cxn>
              </a:cxnLst>
              <a:rect l="0" t="0" r="r" b="b"/>
              <a:pathLst>
                <a:path w="128" h="68">
                  <a:moveTo>
                    <a:pt x="0" y="51"/>
                  </a:moveTo>
                  <a:lnTo>
                    <a:pt x="121" y="0"/>
                  </a:lnTo>
                  <a:lnTo>
                    <a:pt x="128" y="16"/>
                  </a:lnTo>
                  <a:lnTo>
                    <a:pt x="7" y="6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7" name="Freeform 417"/>
            <p:cNvSpPr>
              <a:spLocks/>
            </p:cNvSpPr>
            <p:nvPr/>
          </p:nvSpPr>
          <p:spPr bwMode="auto">
            <a:xfrm>
              <a:off x="7055" y="4504"/>
              <a:ext cx="37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2"/>
                </a:cxn>
                <a:cxn ang="0">
                  <a:pos x="37" y="21"/>
                </a:cxn>
                <a:cxn ang="0">
                  <a:pos x="0" y="18"/>
                </a:cxn>
                <a:cxn ang="0">
                  <a:pos x="0" y="0"/>
                </a:cxn>
              </a:cxnLst>
              <a:rect l="0" t="0" r="r" b="b"/>
              <a:pathLst>
                <a:path w="37" h="21">
                  <a:moveTo>
                    <a:pt x="0" y="0"/>
                  </a:moveTo>
                  <a:lnTo>
                    <a:pt x="37" y="2"/>
                  </a:lnTo>
                  <a:lnTo>
                    <a:pt x="37" y="21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8" name="Freeform 418"/>
            <p:cNvSpPr>
              <a:spLocks/>
            </p:cNvSpPr>
            <p:nvPr/>
          </p:nvSpPr>
          <p:spPr bwMode="auto">
            <a:xfrm>
              <a:off x="7167" y="4513"/>
              <a:ext cx="133" cy="2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9"/>
                </a:cxn>
                <a:cxn ang="0">
                  <a:pos x="130" y="28"/>
                </a:cxn>
                <a:cxn ang="0">
                  <a:pos x="0" y="19"/>
                </a:cxn>
                <a:cxn ang="0">
                  <a:pos x="2" y="0"/>
                </a:cxn>
              </a:cxnLst>
              <a:rect l="0" t="0" r="r" b="b"/>
              <a:pathLst>
                <a:path w="133" h="28">
                  <a:moveTo>
                    <a:pt x="2" y="0"/>
                  </a:moveTo>
                  <a:lnTo>
                    <a:pt x="133" y="9"/>
                  </a:lnTo>
                  <a:lnTo>
                    <a:pt x="130" y="28"/>
                  </a:lnTo>
                  <a:lnTo>
                    <a:pt x="0" y="1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9" name="Freeform 419"/>
            <p:cNvSpPr>
              <a:spLocks/>
            </p:cNvSpPr>
            <p:nvPr/>
          </p:nvSpPr>
          <p:spPr bwMode="auto">
            <a:xfrm>
              <a:off x="7372" y="4527"/>
              <a:ext cx="40" cy="2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0" y="5"/>
                </a:cxn>
                <a:cxn ang="0">
                  <a:pos x="37" y="23"/>
                </a:cxn>
                <a:cxn ang="0">
                  <a:pos x="0" y="19"/>
                </a:cxn>
                <a:cxn ang="0">
                  <a:pos x="2" y="0"/>
                </a:cxn>
              </a:cxnLst>
              <a:rect l="0" t="0" r="r" b="b"/>
              <a:pathLst>
                <a:path w="40" h="23">
                  <a:moveTo>
                    <a:pt x="2" y="0"/>
                  </a:moveTo>
                  <a:lnTo>
                    <a:pt x="40" y="5"/>
                  </a:lnTo>
                  <a:lnTo>
                    <a:pt x="37" y="23"/>
                  </a:lnTo>
                  <a:lnTo>
                    <a:pt x="0" y="1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0" name="Freeform 420"/>
            <p:cNvSpPr>
              <a:spLocks/>
            </p:cNvSpPr>
            <p:nvPr/>
          </p:nvSpPr>
          <p:spPr bwMode="auto">
            <a:xfrm>
              <a:off x="7484" y="4536"/>
              <a:ext cx="133" cy="3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12"/>
                </a:cxn>
                <a:cxn ang="0">
                  <a:pos x="131" y="31"/>
                </a:cxn>
                <a:cxn ang="0">
                  <a:pos x="0" y="19"/>
                </a:cxn>
                <a:cxn ang="0">
                  <a:pos x="2" y="0"/>
                </a:cxn>
              </a:cxnLst>
              <a:rect l="0" t="0" r="r" b="b"/>
              <a:pathLst>
                <a:path w="133" h="31">
                  <a:moveTo>
                    <a:pt x="2" y="0"/>
                  </a:moveTo>
                  <a:lnTo>
                    <a:pt x="133" y="12"/>
                  </a:lnTo>
                  <a:lnTo>
                    <a:pt x="131" y="31"/>
                  </a:lnTo>
                  <a:lnTo>
                    <a:pt x="0" y="1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1" name="Freeform 421"/>
            <p:cNvSpPr>
              <a:spLocks/>
            </p:cNvSpPr>
            <p:nvPr/>
          </p:nvSpPr>
          <p:spPr bwMode="auto">
            <a:xfrm>
              <a:off x="7689" y="4553"/>
              <a:ext cx="28" cy="2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8" y="2"/>
                </a:cxn>
                <a:cxn ang="0">
                  <a:pos x="26" y="21"/>
                </a:cxn>
                <a:cxn ang="0">
                  <a:pos x="0" y="18"/>
                </a:cxn>
                <a:cxn ang="0">
                  <a:pos x="3" y="0"/>
                </a:cxn>
              </a:cxnLst>
              <a:rect l="0" t="0" r="r" b="b"/>
              <a:pathLst>
                <a:path w="28" h="21">
                  <a:moveTo>
                    <a:pt x="3" y="0"/>
                  </a:moveTo>
                  <a:lnTo>
                    <a:pt x="28" y="2"/>
                  </a:lnTo>
                  <a:lnTo>
                    <a:pt x="26" y="21"/>
                  </a:lnTo>
                  <a:lnTo>
                    <a:pt x="0" y="1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2" name="Freeform 422"/>
            <p:cNvSpPr>
              <a:spLocks/>
            </p:cNvSpPr>
            <p:nvPr/>
          </p:nvSpPr>
          <p:spPr bwMode="auto">
            <a:xfrm>
              <a:off x="7713" y="4555"/>
              <a:ext cx="18" cy="2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8" y="5"/>
                </a:cxn>
                <a:cxn ang="0">
                  <a:pos x="11" y="21"/>
                </a:cxn>
                <a:cxn ang="0">
                  <a:pos x="0" y="16"/>
                </a:cxn>
                <a:cxn ang="0">
                  <a:pos x="7" y="0"/>
                </a:cxn>
              </a:cxnLst>
              <a:rect l="0" t="0" r="r" b="b"/>
              <a:pathLst>
                <a:path w="18" h="21">
                  <a:moveTo>
                    <a:pt x="7" y="0"/>
                  </a:moveTo>
                  <a:lnTo>
                    <a:pt x="18" y="5"/>
                  </a:lnTo>
                  <a:lnTo>
                    <a:pt x="11" y="21"/>
                  </a:lnTo>
                  <a:lnTo>
                    <a:pt x="0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3" name="Freeform 423"/>
            <p:cNvSpPr>
              <a:spLocks/>
            </p:cNvSpPr>
            <p:nvPr/>
          </p:nvSpPr>
          <p:spPr bwMode="auto">
            <a:xfrm>
              <a:off x="7792" y="4592"/>
              <a:ext cx="126" cy="7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26" y="54"/>
                </a:cxn>
                <a:cxn ang="0">
                  <a:pos x="119" y="70"/>
                </a:cxn>
                <a:cxn ang="0">
                  <a:pos x="0" y="17"/>
                </a:cxn>
                <a:cxn ang="0">
                  <a:pos x="7" y="0"/>
                </a:cxn>
              </a:cxnLst>
              <a:rect l="0" t="0" r="r" b="b"/>
              <a:pathLst>
                <a:path w="126" h="70">
                  <a:moveTo>
                    <a:pt x="7" y="0"/>
                  </a:moveTo>
                  <a:lnTo>
                    <a:pt x="126" y="54"/>
                  </a:lnTo>
                  <a:lnTo>
                    <a:pt x="119" y="70"/>
                  </a:lnTo>
                  <a:lnTo>
                    <a:pt x="0" y="1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4" name="Freeform 424"/>
            <p:cNvSpPr>
              <a:spLocks/>
            </p:cNvSpPr>
            <p:nvPr/>
          </p:nvSpPr>
          <p:spPr bwMode="auto">
            <a:xfrm>
              <a:off x="7976" y="4676"/>
              <a:ext cx="42" cy="3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42" y="17"/>
                </a:cxn>
                <a:cxn ang="0">
                  <a:pos x="33" y="33"/>
                </a:cxn>
                <a:cxn ang="0">
                  <a:pos x="0" y="17"/>
                </a:cxn>
                <a:cxn ang="0">
                  <a:pos x="9" y="0"/>
                </a:cxn>
              </a:cxnLst>
              <a:rect l="0" t="0" r="r" b="b"/>
              <a:pathLst>
                <a:path w="42" h="33">
                  <a:moveTo>
                    <a:pt x="9" y="0"/>
                  </a:moveTo>
                  <a:lnTo>
                    <a:pt x="42" y="17"/>
                  </a:lnTo>
                  <a:lnTo>
                    <a:pt x="33" y="33"/>
                  </a:lnTo>
                  <a:lnTo>
                    <a:pt x="0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5" name="Freeform 425"/>
            <p:cNvSpPr>
              <a:spLocks/>
            </p:cNvSpPr>
            <p:nvPr/>
          </p:nvSpPr>
          <p:spPr bwMode="auto">
            <a:xfrm>
              <a:off x="8081" y="4725"/>
              <a:ext cx="126" cy="7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26" y="54"/>
                </a:cxn>
                <a:cxn ang="0">
                  <a:pos x="119" y="70"/>
                </a:cxn>
                <a:cxn ang="0">
                  <a:pos x="0" y="17"/>
                </a:cxn>
                <a:cxn ang="0">
                  <a:pos x="7" y="0"/>
                </a:cxn>
              </a:cxnLst>
              <a:rect l="0" t="0" r="r" b="b"/>
              <a:pathLst>
                <a:path w="126" h="70">
                  <a:moveTo>
                    <a:pt x="7" y="0"/>
                  </a:moveTo>
                  <a:lnTo>
                    <a:pt x="126" y="54"/>
                  </a:lnTo>
                  <a:lnTo>
                    <a:pt x="119" y="70"/>
                  </a:lnTo>
                  <a:lnTo>
                    <a:pt x="0" y="1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6" name="Freeform 426"/>
            <p:cNvSpPr>
              <a:spLocks/>
            </p:cNvSpPr>
            <p:nvPr/>
          </p:nvSpPr>
          <p:spPr bwMode="auto">
            <a:xfrm>
              <a:off x="8268" y="4811"/>
              <a:ext cx="39" cy="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9" y="14"/>
                </a:cxn>
                <a:cxn ang="0">
                  <a:pos x="32" y="31"/>
                </a:cxn>
                <a:cxn ang="0">
                  <a:pos x="0" y="17"/>
                </a:cxn>
                <a:cxn ang="0">
                  <a:pos x="7" y="0"/>
                </a:cxn>
              </a:cxnLst>
              <a:rect l="0" t="0" r="r" b="b"/>
              <a:pathLst>
                <a:path w="39" h="31">
                  <a:moveTo>
                    <a:pt x="7" y="0"/>
                  </a:moveTo>
                  <a:lnTo>
                    <a:pt x="39" y="14"/>
                  </a:lnTo>
                  <a:lnTo>
                    <a:pt x="32" y="31"/>
                  </a:lnTo>
                  <a:lnTo>
                    <a:pt x="0" y="1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7" name="Freeform 427"/>
            <p:cNvSpPr>
              <a:spLocks/>
            </p:cNvSpPr>
            <p:nvPr/>
          </p:nvSpPr>
          <p:spPr bwMode="auto">
            <a:xfrm>
              <a:off x="8368" y="4858"/>
              <a:ext cx="65" cy="4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5" y="26"/>
                </a:cxn>
                <a:cxn ang="0">
                  <a:pos x="58" y="42"/>
                </a:cxn>
                <a:cxn ang="0">
                  <a:pos x="0" y="16"/>
                </a:cxn>
                <a:cxn ang="0">
                  <a:pos x="7" y="0"/>
                </a:cxn>
              </a:cxnLst>
              <a:rect l="0" t="0" r="r" b="b"/>
              <a:pathLst>
                <a:path w="65" h="42">
                  <a:moveTo>
                    <a:pt x="7" y="0"/>
                  </a:moveTo>
                  <a:lnTo>
                    <a:pt x="65" y="26"/>
                  </a:lnTo>
                  <a:lnTo>
                    <a:pt x="58" y="42"/>
                  </a:lnTo>
                  <a:lnTo>
                    <a:pt x="0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8" name="Freeform 428"/>
            <p:cNvSpPr>
              <a:spLocks/>
            </p:cNvSpPr>
            <p:nvPr/>
          </p:nvSpPr>
          <p:spPr bwMode="auto">
            <a:xfrm>
              <a:off x="8429" y="4884"/>
              <a:ext cx="69" cy="2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9" y="4"/>
                </a:cxn>
                <a:cxn ang="0">
                  <a:pos x="67" y="23"/>
                </a:cxn>
                <a:cxn ang="0">
                  <a:pos x="0" y="18"/>
                </a:cxn>
                <a:cxn ang="0">
                  <a:pos x="2" y="0"/>
                </a:cxn>
              </a:cxnLst>
              <a:rect l="0" t="0" r="r" b="b"/>
              <a:pathLst>
                <a:path w="69" h="23">
                  <a:moveTo>
                    <a:pt x="2" y="0"/>
                  </a:moveTo>
                  <a:lnTo>
                    <a:pt x="69" y="4"/>
                  </a:lnTo>
                  <a:lnTo>
                    <a:pt x="67" y="23"/>
                  </a:lnTo>
                  <a:lnTo>
                    <a:pt x="0" y="1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9" name="Freeform 429"/>
            <p:cNvSpPr>
              <a:spLocks/>
            </p:cNvSpPr>
            <p:nvPr/>
          </p:nvSpPr>
          <p:spPr bwMode="auto">
            <a:xfrm>
              <a:off x="8571" y="4893"/>
              <a:ext cx="37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2"/>
                </a:cxn>
                <a:cxn ang="0">
                  <a:pos x="37" y="21"/>
                </a:cxn>
                <a:cxn ang="0">
                  <a:pos x="0" y="19"/>
                </a:cxn>
                <a:cxn ang="0">
                  <a:pos x="0" y="0"/>
                </a:cxn>
              </a:cxnLst>
              <a:rect l="0" t="0" r="r" b="b"/>
              <a:pathLst>
                <a:path w="37" h="21">
                  <a:moveTo>
                    <a:pt x="0" y="0"/>
                  </a:moveTo>
                  <a:lnTo>
                    <a:pt x="37" y="2"/>
                  </a:lnTo>
                  <a:lnTo>
                    <a:pt x="37" y="21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0" name="Freeform 430"/>
            <p:cNvSpPr>
              <a:spLocks/>
            </p:cNvSpPr>
            <p:nvPr/>
          </p:nvSpPr>
          <p:spPr bwMode="auto">
            <a:xfrm>
              <a:off x="8683" y="4900"/>
              <a:ext cx="130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" y="7"/>
                </a:cxn>
                <a:cxn ang="0">
                  <a:pos x="130" y="26"/>
                </a:cxn>
                <a:cxn ang="0">
                  <a:pos x="0" y="19"/>
                </a:cxn>
                <a:cxn ang="0">
                  <a:pos x="0" y="0"/>
                </a:cxn>
              </a:cxnLst>
              <a:rect l="0" t="0" r="r" b="b"/>
              <a:pathLst>
                <a:path w="130" h="26">
                  <a:moveTo>
                    <a:pt x="0" y="0"/>
                  </a:moveTo>
                  <a:lnTo>
                    <a:pt x="130" y="7"/>
                  </a:lnTo>
                  <a:lnTo>
                    <a:pt x="130" y="26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1" name="Freeform 431"/>
            <p:cNvSpPr>
              <a:spLocks/>
            </p:cNvSpPr>
            <p:nvPr/>
          </p:nvSpPr>
          <p:spPr bwMode="auto">
            <a:xfrm>
              <a:off x="8888" y="4912"/>
              <a:ext cx="37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2"/>
                </a:cxn>
                <a:cxn ang="0">
                  <a:pos x="37" y="21"/>
                </a:cxn>
                <a:cxn ang="0">
                  <a:pos x="0" y="18"/>
                </a:cxn>
                <a:cxn ang="0">
                  <a:pos x="0" y="0"/>
                </a:cxn>
              </a:cxnLst>
              <a:rect l="0" t="0" r="r" b="b"/>
              <a:pathLst>
                <a:path w="37" h="21">
                  <a:moveTo>
                    <a:pt x="0" y="0"/>
                  </a:moveTo>
                  <a:lnTo>
                    <a:pt x="37" y="2"/>
                  </a:lnTo>
                  <a:lnTo>
                    <a:pt x="37" y="21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2" name="Freeform 432"/>
            <p:cNvSpPr>
              <a:spLocks/>
            </p:cNvSpPr>
            <p:nvPr/>
          </p:nvSpPr>
          <p:spPr bwMode="auto">
            <a:xfrm>
              <a:off x="9000" y="4919"/>
              <a:ext cx="133" cy="2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9"/>
                </a:cxn>
                <a:cxn ang="0">
                  <a:pos x="131" y="28"/>
                </a:cxn>
                <a:cxn ang="0">
                  <a:pos x="0" y="18"/>
                </a:cxn>
                <a:cxn ang="0">
                  <a:pos x="2" y="0"/>
                </a:cxn>
              </a:cxnLst>
              <a:rect l="0" t="0" r="r" b="b"/>
              <a:pathLst>
                <a:path w="133" h="28">
                  <a:moveTo>
                    <a:pt x="2" y="0"/>
                  </a:moveTo>
                  <a:lnTo>
                    <a:pt x="133" y="9"/>
                  </a:lnTo>
                  <a:lnTo>
                    <a:pt x="131" y="28"/>
                  </a:lnTo>
                  <a:lnTo>
                    <a:pt x="0" y="1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3" name="Freeform 433"/>
            <p:cNvSpPr>
              <a:spLocks/>
            </p:cNvSpPr>
            <p:nvPr/>
          </p:nvSpPr>
          <p:spPr bwMode="auto">
            <a:xfrm>
              <a:off x="9203" y="4919"/>
              <a:ext cx="39" cy="2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7" y="0"/>
                </a:cxn>
                <a:cxn ang="0">
                  <a:pos x="39" y="18"/>
                </a:cxn>
                <a:cxn ang="0">
                  <a:pos x="2" y="23"/>
                </a:cxn>
                <a:cxn ang="0">
                  <a:pos x="0" y="4"/>
                </a:cxn>
              </a:cxnLst>
              <a:rect l="0" t="0" r="r" b="b"/>
              <a:pathLst>
                <a:path w="39" h="23">
                  <a:moveTo>
                    <a:pt x="0" y="4"/>
                  </a:moveTo>
                  <a:lnTo>
                    <a:pt x="37" y="0"/>
                  </a:lnTo>
                  <a:lnTo>
                    <a:pt x="39" y="18"/>
                  </a:lnTo>
                  <a:lnTo>
                    <a:pt x="2" y="2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4" name="Freeform 434"/>
            <p:cNvSpPr>
              <a:spLocks/>
            </p:cNvSpPr>
            <p:nvPr/>
          </p:nvSpPr>
          <p:spPr bwMode="auto">
            <a:xfrm>
              <a:off x="9315" y="4902"/>
              <a:ext cx="133" cy="31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30" y="0"/>
                </a:cxn>
                <a:cxn ang="0">
                  <a:pos x="133" y="19"/>
                </a:cxn>
                <a:cxn ang="0">
                  <a:pos x="2" y="31"/>
                </a:cxn>
                <a:cxn ang="0">
                  <a:pos x="0" y="12"/>
                </a:cxn>
              </a:cxnLst>
              <a:rect l="0" t="0" r="r" b="b"/>
              <a:pathLst>
                <a:path w="133" h="31">
                  <a:moveTo>
                    <a:pt x="0" y="12"/>
                  </a:moveTo>
                  <a:lnTo>
                    <a:pt x="130" y="0"/>
                  </a:lnTo>
                  <a:lnTo>
                    <a:pt x="133" y="19"/>
                  </a:lnTo>
                  <a:lnTo>
                    <a:pt x="2" y="31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5" name="Freeform 435"/>
            <p:cNvSpPr>
              <a:spLocks/>
            </p:cNvSpPr>
            <p:nvPr/>
          </p:nvSpPr>
          <p:spPr bwMode="auto">
            <a:xfrm>
              <a:off x="9518" y="4893"/>
              <a:ext cx="39" cy="2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7" y="0"/>
                </a:cxn>
                <a:cxn ang="0">
                  <a:pos x="39" y="19"/>
                </a:cxn>
                <a:cxn ang="0">
                  <a:pos x="2" y="23"/>
                </a:cxn>
                <a:cxn ang="0">
                  <a:pos x="0" y="5"/>
                </a:cxn>
              </a:cxnLst>
              <a:rect l="0" t="0" r="r" b="b"/>
              <a:pathLst>
                <a:path w="39" h="23">
                  <a:moveTo>
                    <a:pt x="0" y="5"/>
                  </a:moveTo>
                  <a:lnTo>
                    <a:pt x="37" y="0"/>
                  </a:lnTo>
                  <a:lnTo>
                    <a:pt x="39" y="19"/>
                  </a:lnTo>
                  <a:lnTo>
                    <a:pt x="2" y="2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6" name="Freeform 436"/>
            <p:cNvSpPr>
              <a:spLocks/>
            </p:cNvSpPr>
            <p:nvPr/>
          </p:nvSpPr>
          <p:spPr bwMode="auto">
            <a:xfrm>
              <a:off x="9630" y="4877"/>
              <a:ext cx="133" cy="3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30" y="0"/>
                </a:cxn>
                <a:cxn ang="0">
                  <a:pos x="133" y="18"/>
                </a:cxn>
                <a:cxn ang="0">
                  <a:pos x="2" y="30"/>
                </a:cxn>
                <a:cxn ang="0">
                  <a:pos x="0" y="11"/>
                </a:cxn>
              </a:cxnLst>
              <a:rect l="0" t="0" r="r" b="b"/>
              <a:pathLst>
                <a:path w="133" h="30">
                  <a:moveTo>
                    <a:pt x="0" y="11"/>
                  </a:moveTo>
                  <a:lnTo>
                    <a:pt x="130" y="0"/>
                  </a:lnTo>
                  <a:lnTo>
                    <a:pt x="133" y="18"/>
                  </a:lnTo>
                  <a:lnTo>
                    <a:pt x="2" y="3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7" name="Freeform 437"/>
            <p:cNvSpPr>
              <a:spLocks/>
            </p:cNvSpPr>
            <p:nvPr/>
          </p:nvSpPr>
          <p:spPr bwMode="auto">
            <a:xfrm>
              <a:off x="9835" y="4870"/>
              <a:ext cx="21" cy="2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8" y="0"/>
                </a:cxn>
                <a:cxn ang="0">
                  <a:pos x="21" y="18"/>
                </a:cxn>
                <a:cxn ang="0">
                  <a:pos x="2" y="21"/>
                </a:cxn>
                <a:cxn ang="0">
                  <a:pos x="0" y="2"/>
                </a:cxn>
              </a:cxnLst>
              <a:rect l="0" t="0" r="r" b="b"/>
              <a:pathLst>
                <a:path w="21" h="21">
                  <a:moveTo>
                    <a:pt x="0" y="2"/>
                  </a:moveTo>
                  <a:lnTo>
                    <a:pt x="18" y="0"/>
                  </a:lnTo>
                  <a:lnTo>
                    <a:pt x="21" y="18"/>
                  </a:lnTo>
                  <a:lnTo>
                    <a:pt x="2" y="2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8" name="Freeform 438"/>
            <p:cNvSpPr>
              <a:spLocks/>
            </p:cNvSpPr>
            <p:nvPr/>
          </p:nvSpPr>
          <p:spPr bwMode="auto">
            <a:xfrm>
              <a:off x="9851" y="4863"/>
              <a:ext cx="26" cy="2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9" y="0"/>
                </a:cxn>
                <a:cxn ang="0">
                  <a:pos x="26" y="16"/>
                </a:cxn>
                <a:cxn ang="0">
                  <a:pos x="7" y="23"/>
                </a:cxn>
                <a:cxn ang="0">
                  <a:pos x="0" y="7"/>
                </a:cxn>
              </a:cxnLst>
              <a:rect l="0" t="0" r="r" b="b"/>
              <a:pathLst>
                <a:path w="26" h="23">
                  <a:moveTo>
                    <a:pt x="0" y="7"/>
                  </a:moveTo>
                  <a:lnTo>
                    <a:pt x="19" y="0"/>
                  </a:lnTo>
                  <a:lnTo>
                    <a:pt x="26" y="16"/>
                  </a:lnTo>
                  <a:lnTo>
                    <a:pt x="7" y="23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9" name="Freeform 439"/>
            <p:cNvSpPr>
              <a:spLocks/>
            </p:cNvSpPr>
            <p:nvPr/>
          </p:nvSpPr>
          <p:spPr bwMode="auto">
            <a:xfrm>
              <a:off x="9940" y="4795"/>
              <a:ext cx="128" cy="61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21" y="0"/>
                </a:cxn>
                <a:cxn ang="0">
                  <a:pos x="128" y="19"/>
                </a:cxn>
                <a:cxn ang="0">
                  <a:pos x="7" y="61"/>
                </a:cxn>
                <a:cxn ang="0">
                  <a:pos x="0" y="42"/>
                </a:cxn>
              </a:cxnLst>
              <a:rect l="0" t="0" r="r" b="b"/>
              <a:pathLst>
                <a:path w="128" h="61">
                  <a:moveTo>
                    <a:pt x="0" y="42"/>
                  </a:moveTo>
                  <a:lnTo>
                    <a:pt x="121" y="0"/>
                  </a:lnTo>
                  <a:lnTo>
                    <a:pt x="128" y="19"/>
                  </a:lnTo>
                  <a:lnTo>
                    <a:pt x="7" y="6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0" name="Freeform 440"/>
            <p:cNvSpPr>
              <a:spLocks/>
            </p:cNvSpPr>
            <p:nvPr/>
          </p:nvSpPr>
          <p:spPr bwMode="auto">
            <a:xfrm>
              <a:off x="10133" y="4756"/>
              <a:ext cx="42" cy="3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5" y="0"/>
                </a:cxn>
                <a:cxn ang="0">
                  <a:pos x="42" y="16"/>
                </a:cxn>
                <a:cxn ang="0">
                  <a:pos x="7" y="30"/>
                </a:cxn>
                <a:cxn ang="0">
                  <a:pos x="0" y="14"/>
                </a:cxn>
              </a:cxnLst>
              <a:rect l="0" t="0" r="r" b="b"/>
              <a:pathLst>
                <a:path w="42" h="30">
                  <a:moveTo>
                    <a:pt x="0" y="14"/>
                  </a:moveTo>
                  <a:lnTo>
                    <a:pt x="35" y="0"/>
                  </a:lnTo>
                  <a:lnTo>
                    <a:pt x="42" y="16"/>
                  </a:lnTo>
                  <a:lnTo>
                    <a:pt x="7" y="3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1" name="Freeform 441"/>
            <p:cNvSpPr>
              <a:spLocks/>
            </p:cNvSpPr>
            <p:nvPr/>
          </p:nvSpPr>
          <p:spPr bwMode="auto">
            <a:xfrm>
              <a:off x="10238" y="4686"/>
              <a:ext cx="129" cy="6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2" y="0"/>
                </a:cxn>
                <a:cxn ang="0">
                  <a:pos x="129" y="18"/>
                </a:cxn>
                <a:cxn ang="0">
                  <a:pos x="7" y="63"/>
                </a:cxn>
                <a:cxn ang="0">
                  <a:pos x="0" y="44"/>
                </a:cxn>
              </a:cxnLst>
              <a:rect l="0" t="0" r="r" b="b"/>
              <a:pathLst>
                <a:path w="129" h="63">
                  <a:moveTo>
                    <a:pt x="0" y="44"/>
                  </a:moveTo>
                  <a:lnTo>
                    <a:pt x="122" y="0"/>
                  </a:lnTo>
                  <a:lnTo>
                    <a:pt x="129" y="18"/>
                  </a:lnTo>
                  <a:lnTo>
                    <a:pt x="7" y="63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2" name="Freeform 442"/>
            <p:cNvSpPr>
              <a:spLocks/>
            </p:cNvSpPr>
            <p:nvPr/>
          </p:nvSpPr>
          <p:spPr bwMode="auto">
            <a:xfrm>
              <a:off x="10432" y="4648"/>
              <a:ext cx="42" cy="3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5" y="0"/>
                </a:cxn>
                <a:cxn ang="0">
                  <a:pos x="42" y="17"/>
                </a:cxn>
                <a:cxn ang="0">
                  <a:pos x="7" y="31"/>
                </a:cxn>
                <a:cxn ang="0">
                  <a:pos x="0" y="14"/>
                </a:cxn>
              </a:cxnLst>
              <a:rect l="0" t="0" r="r" b="b"/>
              <a:pathLst>
                <a:path w="42" h="31">
                  <a:moveTo>
                    <a:pt x="0" y="14"/>
                  </a:moveTo>
                  <a:lnTo>
                    <a:pt x="35" y="0"/>
                  </a:lnTo>
                  <a:lnTo>
                    <a:pt x="42" y="17"/>
                  </a:lnTo>
                  <a:lnTo>
                    <a:pt x="7" y="3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3" name="Freeform 443"/>
            <p:cNvSpPr>
              <a:spLocks/>
            </p:cNvSpPr>
            <p:nvPr/>
          </p:nvSpPr>
          <p:spPr bwMode="auto">
            <a:xfrm>
              <a:off x="10537" y="4613"/>
              <a:ext cx="35" cy="2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8" y="0"/>
                </a:cxn>
                <a:cxn ang="0">
                  <a:pos x="35" y="19"/>
                </a:cxn>
                <a:cxn ang="0">
                  <a:pos x="7" y="28"/>
                </a:cxn>
                <a:cxn ang="0">
                  <a:pos x="0" y="10"/>
                </a:cxn>
              </a:cxnLst>
              <a:rect l="0" t="0" r="r" b="b"/>
              <a:pathLst>
                <a:path w="35" h="28">
                  <a:moveTo>
                    <a:pt x="0" y="10"/>
                  </a:moveTo>
                  <a:lnTo>
                    <a:pt x="28" y="0"/>
                  </a:lnTo>
                  <a:lnTo>
                    <a:pt x="35" y="19"/>
                  </a:lnTo>
                  <a:lnTo>
                    <a:pt x="7" y="2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4" name="Freeform 444"/>
            <p:cNvSpPr>
              <a:spLocks/>
            </p:cNvSpPr>
            <p:nvPr/>
          </p:nvSpPr>
          <p:spPr bwMode="auto">
            <a:xfrm>
              <a:off x="10569" y="4613"/>
              <a:ext cx="101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" y="5"/>
                </a:cxn>
                <a:cxn ang="0">
                  <a:pos x="101" y="24"/>
                </a:cxn>
                <a:cxn ang="0">
                  <a:pos x="0" y="19"/>
                </a:cxn>
                <a:cxn ang="0">
                  <a:pos x="0" y="0"/>
                </a:cxn>
              </a:cxnLst>
              <a:rect l="0" t="0" r="r" b="b"/>
              <a:pathLst>
                <a:path w="101" h="24">
                  <a:moveTo>
                    <a:pt x="0" y="0"/>
                  </a:moveTo>
                  <a:lnTo>
                    <a:pt x="101" y="5"/>
                  </a:lnTo>
                  <a:lnTo>
                    <a:pt x="101" y="24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5" name="Rectangle 445"/>
            <p:cNvSpPr>
              <a:spLocks noChangeArrowheads="1"/>
            </p:cNvSpPr>
            <p:nvPr/>
          </p:nvSpPr>
          <p:spPr bwMode="auto">
            <a:xfrm>
              <a:off x="10744" y="4623"/>
              <a:ext cx="3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6" name="Freeform 446"/>
            <p:cNvSpPr>
              <a:spLocks/>
            </p:cNvSpPr>
            <p:nvPr/>
          </p:nvSpPr>
          <p:spPr bwMode="auto">
            <a:xfrm>
              <a:off x="10856" y="4627"/>
              <a:ext cx="131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7"/>
                </a:cxn>
                <a:cxn ang="0">
                  <a:pos x="131" y="26"/>
                </a:cxn>
                <a:cxn ang="0">
                  <a:pos x="0" y="19"/>
                </a:cxn>
                <a:cxn ang="0">
                  <a:pos x="0" y="0"/>
                </a:cxn>
              </a:cxnLst>
              <a:rect l="0" t="0" r="r" b="b"/>
              <a:pathLst>
                <a:path w="131" h="26">
                  <a:moveTo>
                    <a:pt x="0" y="0"/>
                  </a:moveTo>
                  <a:lnTo>
                    <a:pt x="131" y="7"/>
                  </a:lnTo>
                  <a:lnTo>
                    <a:pt x="131" y="26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7" name="Freeform 447"/>
            <p:cNvSpPr>
              <a:spLocks/>
            </p:cNvSpPr>
            <p:nvPr/>
          </p:nvSpPr>
          <p:spPr bwMode="auto">
            <a:xfrm>
              <a:off x="11062" y="4637"/>
              <a:ext cx="37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2"/>
                </a:cxn>
                <a:cxn ang="0">
                  <a:pos x="37" y="21"/>
                </a:cxn>
                <a:cxn ang="0">
                  <a:pos x="0" y="18"/>
                </a:cxn>
                <a:cxn ang="0">
                  <a:pos x="0" y="0"/>
                </a:cxn>
              </a:cxnLst>
              <a:rect l="0" t="0" r="r" b="b"/>
              <a:pathLst>
                <a:path w="37" h="21">
                  <a:moveTo>
                    <a:pt x="0" y="0"/>
                  </a:moveTo>
                  <a:lnTo>
                    <a:pt x="37" y="2"/>
                  </a:lnTo>
                  <a:lnTo>
                    <a:pt x="37" y="21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8" name="Freeform 448"/>
            <p:cNvSpPr>
              <a:spLocks/>
            </p:cNvSpPr>
            <p:nvPr/>
          </p:nvSpPr>
          <p:spPr bwMode="auto">
            <a:xfrm>
              <a:off x="11174" y="4644"/>
              <a:ext cx="109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9" y="4"/>
                </a:cxn>
                <a:cxn ang="0">
                  <a:pos x="109" y="23"/>
                </a:cxn>
                <a:cxn ang="0">
                  <a:pos x="0" y="18"/>
                </a:cxn>
                <a:cxn ang="0">
                  <a:pos x="0" y="0"/>
                </a:cxn>
              </a:cxnLst>
              <a:rect l="0" t="0" r="r" b="b"/>
              <a:pathLst>
                <a:path w="109" h="23">
                  <a:moveTo>
                    <a:pt x="0" y="0"/>
                  </a:moveTo>
                  <a:lnTo>
                    <a:pt x="109" y="4"/>
                  </a:lnTo>
                  <a:lnTo>
                    <a:pt x="109" y="23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9" name="Rectangle 449"/>
            <p:cNvSpPr>
              <a:spLocks noChangeArrowheads="1"/>
            </p:cNvSpPr>
            <p:nvPr/>
          </p:nvSpPr>
          <p:spPr bwMode="auto">
            <a:xfrm>
              <a:off x="4423" y="-1203"/>
              <a:ext cx="423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       </a:t>
              </a:r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Inflows of Foreign Direct Investment</a:t>
              </a:r>
              <a:endParaRPr lang="en-US"/>
            </a:p>
          </p:txBody>
        </p:sp>
        <p:sp>
          <p:nvSpPr>
            <p:cNvPr id="61890" name="Rectangle 450"/>
            <p:cNvSpPr>
              <a:spLocks noChangeArrowheads="1"/>
            </p:cNvSpPr>
            <p:nvPr/>
          </p:nvSpPr>
          <p:spPr bwMode="auto">
            <a:xfrm>
              <a:off x="5536" y="-956"/>
              <a:ext cx="253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(Billions of U.S. Dollars)</a:t>
              </a:r>
              <a:endParaRPr lang="en-US"/>
            </a:p>
          </p:txBody>
        </p:sp>
        <p:sp>
          <p:nvSpPr>
            <p:cNvPr id="61891" name="Rectangle 451"/>
            <p:cNvSpPr>
              <a:spLocks noChangeArrowheads="1"/>
            </p:cNvSpPr>
            <p:nvPr/>
          </p:nvSpPr>
          <p:spPr bwMode="auto">
            <a:xfrm>
              <a:off x="238" y="5717"/>
              <a:ext cx="21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-10</a:t>
              </a:r>
              <a:endParaRPr lang="en-US"/>
            </a:p>
          </p:txBody>
        </p:sp>
        <p:sp>
          <p:nvSpPr>
            <p:cNvPr id="61892" name="Rectangle 452"/>
            <p:cNvSpPr>
              <a:spLocks noChangeArrowheads="1"/>
            </p:cNvSpPr>
            <p:nvPr/>
          </p:nvSpPr>
          <p:spPr bwMode="auto">
            <a:xfrm>
              <a:off x="375" y="5046"/>
              <a:ext cx="8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61893" name="Rectangle 453"/>
            <p:cNvSpPr>
              <a:spLocks noChangeArrowheads="1"/>
            </p:cNvSpPr>
            <p:nvPr/>
          </p:nvSpPr>
          <p:spPr bwMode="auto">
            <a:xfrm>
              <a:off x="289" y="4378"/>
              <a:ext cx="16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/>
            </a:p>
          </p:txBody>
        </p:sp>
        <p:sp>
          <p:nvSpPr>
            <p:cNvPr id="61894" name="Rectangle 454"/>
            <p:cNvSpPr>
              <a:spLocks noChangeArrowheads="1"/>
            </p:cNvSpPr>
            <p:nvPr/>
          </p:nvSpPr>
          <p:spPr bwMode="auto">
            <a:xfrm>
              <a:off x="289" y="3710"/>
              <a:ext cx="16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20</a:t>
              </a:r>
              <a:endParaRPr lang="en-US"/>
            </a:p>
          </p:txBody>
        </p:sp>
        <p:sp>
          <p:nvSpPr>
            <p:cNvPr id="61895" name="Rectangle 455"/>
            <p:cNvSpPr>
              <a:spLocks noChangeArrowheads="1"/>
            </p:cNvSpPr>
            <p:nvPr/>
          </p:nvSpPr>
          <p:spPr bwMode="auto">
            <a:xfrm>
              <a:off x="289" y="3039"/>
              <a:ext cx="16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30</a:t>
              </a:r>
              <a:endParaRPr lang="en-US"/>
            </a:p>
          </p:txBody>
        </p:sp>
        <p:sp>
          <p:nvSpPr>
            <p:cNvPr id="61896" name="Rectangle 456"/>
            <p:cNvSpPr>
              <a:spLocks noChangeArrowheads="1"/>
            </p:cNvSpPr>
            <p:nvPr/>
          </p:nvSpPr>
          <p:spPr bwMode="auto">
            <a:xfrm>
              <a:off x="289" y="2371"/>
              <a:ext cx="16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40</a:t>
              </a:r>
              <a:endParaRPr lang="en-US"/>
            </a:p>
          </p:txBody>
        </p:sp>
        <p:sp>
          <p:nvSpPr>
            <p:cNvPr id="61897" name="Rectangle 457"/>
            <p:cNvSpPr>
              <a:spLocks noChangeArrowheads="1"/>
            </p:cNvSpPr>
            <p:nvPr/>
          </p:nvSpPr>
          <p:spPr bwMode="auto">
            <a:xfrm>
              <a:off x="289" y="1701"/>
              <a:ext cx="16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50</a:t>
              </a:r>
              <a:endParaRPr lang="en-US"/>
            </a:p>
          </p:txBody>
        </p:sp>
        <p:sp>
          <p:nvSpPr>
            <p:cNvPr id="61898" name="Rectangle 458"/>
            <p:cNvSpPr>
              <a:spLocks noChangeArrowheads="1"/>
            </p:cNvSpPr>
            <p:nvPr/>
          </p:nvSpPr>
          <p:spPr bwMode="auto">
            <a:xfrm>
              <a:off x="289" y="1032"/>
              <a:ext cx="16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60</a:t>
              </a:r>
              <a:endParaRPr lang="en-US"/>
            </a:p>
          </p:txBody>
        </p:sp>
        <p:sp>
          <p:nvSpPr>
            <p:cNvPr id="61899" name="Rectangle 459"/>
            <p:cNvSpPr>
              <a:spLocks noChangeArrowheads="1"/>
            </p:cNvSpPr>
            <p:nvPr/>
          </p:nvSpPr>
          <p:spPr bwMode="auto">
            <a:xfrm>
              <a:off x="289" y="364"/>
              <a:ext cx="16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70</a:t>
              </a:r>
              <a:endParaRPr lang="en-US"/>
            </a:p>
          </p:txBody>
        </p:sp>
        <p:sp>
          <p:nvSpPr>
            <p:cNvPr id="61900" name="Rectangle 460"/>
            <p:cNvSpPr>
              <a:spLocks noChangeArrowheads="1"/>
            </p:cNvSpPr>
            <p:nvPr/>
          </p:nvSpPr>
          <p:spPr bwMode="auto">
            <a:xfrm>
              <a:off x="289" y="-307"/>
              <a:ext cx="16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80</a:t>
              </a:r>
              <a:endParaRPr lang="en-US"/>
            </a:p>
          </p:txBody>
        </p:sp>
        <p:sp>
          <p:nvSpPr>
            <p:cNvPr id="61901" name="Rectangle 461"/>
            <p:cNvSpPr>
              <a:spLocks noChangeArrowheads="1"/>
            </p:cNvSpPr>
            <p:nvPr/>
          </p:nvSpPr>
          <p:spPr bwMode="auto">
            <a:xfrm>
              <a:off x="405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1990</a:t>
              </a:r>
              <a:endParaRPr lang="en-US"/>
            </a:p>
          </p:txBody>
        </p:sp>
        <p:sp>
          <p:nvSpPr>
            <p:cNvPr id="61902" name="Rectangle 462"/>
            <p:cNvSpPr>
              <a:spLocks noChangeArrowheads="1"/>
            </p:cNvSpPr>
            <p:nvPr/>
          </p:nvSpPr>
          <p:spPr bwMode="auto">
            <a:xfrm>
              <a:off x="1120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1991</a:t>
              </a:r>
              <a:endParaRPr lang="en-US"/>
            </a:p>
          </p:txBody>
        </p:sp>
        <p:sp>
          <p:nvSpPr>
            <p:cNvPr id="61903" name="Rectangle 463"/>
            <p:cNvSpPr>
              <a:spLocks noChangeArrowheads="1"/>
            </p:cNvSpPr>
            <p:nvPr/>
          </p:nvSpPr>
          <p:spPr bwMode="auto">
            <a:xfrm>
              <a:off x="1833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1992</a:t>
              </a:r>
              <a:endParaRPr lang="en-US"/>
            </a:p>
          </p:txBody>
        </p:sp>
        <p:sp>
          <p:nvSpPr>
            <p:cNvPr id="61904" name="Rectangle 464"/>
            <p:cNvSpPr>
              <a:spLocks noChangeArrowheads="1"/>
            </p:cNvSpPr>
            <p:nvPr/>
          </p:nvSpPr>
          <p:spPr bwMode="auto">
            <a:xfrm>
              <a:off x="2548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1993</a:t>
              </a:r>
              <a:endParaRPr lang="en-US"/>
            </a:p>
          </p:txBody>
        </p:sp>
        <p:sp>
          <p:nvSpPr>
            <p:cNvPr id="61905" name="Rectangle 465"/>
            <p:cNvSpPr>
              <a:spLocks noChangeArrowheads="1"/>
            </p:cNvSpPr>
            <p:nvPr/>
          </p:nvSpPr>
          <p:spPr bwMode="auto">
            <a:xfrm>
              <a:off x="3261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1994</a:t>
              </a:r>
              <a:endParaRPr lang="en-US"/>
            </a:p>
          </p:txBody>
        </p:sp>
        <p:sp>
          <p:nvSpPr>
            <p:cNvPr id="61906" name="Rectangle 466"/>
            <p:cNvSpPr>
              <a:spLocks noChangeArrowheads="1"/>
            </p:cNvSpPr>
            <p:nvPr/>
          </p:nvSpPr>
          <p:spPr bwMode="auto">
            <a:xfrm>
              <a:off x="3976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1995</a:t>
              </a:r>
              <a:endParaRPr lang="en-US"/>
            </a:p>
          </p:txBody>
        </p:sp>
        <p:sp>
          <p:nvSpPr>
            <p:cNvPr id="61907" name="Rectangle 467"/>
            <p:cNvSpPr>
              <a:spLocks noChangeArrowheads="1"/>
            </p:cNvSpPr>
            <p:nvPr/>
          </p:nvSpPr>
          <p:spPr bwMode="auto">
            <a:xfrm>
              <a:off x="4689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1996</a:t>
              </a:r>
              <a:endParaRPr lang="en-US"/>
            </a:p>
          </p:txBody>
        </p:sp>
        <p:sp>
          <p:nvSpPr>
            <p:cNvPr id="61908" name="Rectangle 468"/>
            <p:cNvSpPr>
              <a:spLocks noChangeArrowheads="1"/>
            </p:cNvSpPr>
            <p:nvPr/>
          </p:nvSpPr>
          <p:spPr bwMode="auto">
            <a:xfrm>
              <a:off x="5399" y="5943"/>
              <a:ext cx="3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1997</a:t>
              </a:r>
              <a:endParaRPr lang="en-US"/>
            </a:p>
          </p:txBody>
        </p:sp>
        <p:sp>
          <p:nvSpPr>
            <p:cNvPr id="61909" name="Rectangle 469"/>
            <p:cNvSpPr>
              <a:spLocks noChangeArrowheads="1"/>
            </p:cNvSpPr>
            <p:nvPr/>
          </p:nvSpPr>
          <p:spPr bwMode="auto">
            <a:xfrm>
              <a:off x="6114" y="5943"/>
              <a:ext cx="3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1998</a:t>
              </a:r>
              <a:endParaRPr lang="en-US"/>
            </a:p>
          </p:txBody>
        </p:sp>
        <p:sp>
          <p:nvSpPr>
            <p:cNvPr id="61910" name="Rectangle 470"/>
            <p:cNvSpPr>
              <a:spLocks noChangeArrowheads="1"/>
            </p:cNvSpPr>
            <p:nvPr/>
          </p:nvSpPr>
          <p:spPr bwMode="auto">
            <a:xfrm>
              <a:off x="6830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1999</a:t>
              </a:r>
              <a:endParaRPr lang="en-US"/>
            </a:p>
          </p:txBody>
        </p:sp>
        <p:sp>
          <p:nvSpPr>
            <p:cNvPr id="61911" name="Rectangle 471"/>
            <p:cNvSpPr>
              <a:spLocks noChangeArrowheads="1"/>
            </p:cNvSpPr>
            <p:nvPr/>
          </p:nvSpPr>
          <p:spPr bwMode="auto">
            <a:xfrm>
              <a:off x="7542" y="5943"/>
              <a:ext cx="3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2000</a:t>
              </a:r>
              <a:endParaRPr lang="en-US"/>
            </a:p>
          </p:txBody>
        </p:sp>
        <p:sp>
          <p:nvSpPr>
            <p:cNvPr id="61912" name="Rectangle 472"/>
            <p:cNvSpPr>
              <a:spLocks noChangeArrowheads="1"/>
            </p:cNvSpPr>
            <p:nvPr/>
          </p:nvSpPr>
          <p:spPr bwMode="auto">
            <a:xfrm>
              <a:off x="8255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2001</a:t>
              </a:r>
              <a:endParaRPr lang="en-US"/>
            </a:p>
          </p:txBody>
        </p:sp>
        <p:sp>
          <p:nvSpPr>
            <p:cNvPr id="61913" name="Rectangle 473"/>
            <p:cNvSpPr>
              <a:spLocks noChangeArrowheads="1"/>
            </p:cNvSpPr>
            <p:nvPr/>
          </p:nvSpPr>
          <p:spPr bwMode="auto">
            <a:xfrm>
              <a:off x="8970" y="5943"/>
              <a:ext cx="3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2002</a:t>
              </a:r>
              <a:endParaRPr lang="en-US"/>
            </a:p>
          </p:txBody>
        </p:sp>
        <p:sp>
          <p:nvSpPr>
            <p:cNvPr id="61914" name="Rectangle 474"/>
            <p:cNvSpPr>
              <a:spLocks noChangeArrowheads="1"/>
            </p:cNvSpPr>
            <p:nvPr/>
          </p:nvSpPr>
          <p:spPr bwMode="auto">
            <a:xfrm>
              <a:off x="9683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2003</a:t>
              </a:r>
              <a:endParaRPr lang="en-US"/>
            </a:p>
          </p:txBody>
        </p:sp>
        <p:sp>
          <p:nvSpPr>
            <p:cNvPr id="61915" name="Rectangle 475"/>
            <p:cNvSpPr>
              <a:spLocks noChangeArrowheads="1"/>
            </p:cNvSpPr>
            <p:nvPr/>
          </p:nvSpPr>
          <p:spPr bwMode="auto">
            <a:xfrm>
              <a:off x="10398" y="5943"/>
              <a:ext cx="3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2004</a:t>
              </a:r>
              <a:endParaRPr lang="en-US"/>
            </a:p>
          </p:txBody>
        </p:sp>
        <p:sp>
          <p:nvSpPr>
            <p:cNvPr id="61916" name="Rectangle 476"/>
            <p:cNvSpPr>
              <a:spLocks noChangeArrowheads="1"/>
            </p:cNvSpPr>
            <p:nvPr/>
          </p:nvSpPr>
          <p:spPr bwMode="auto">
            <a:xfrm>
              <a:off x="11111" y="5943"/>
              <a:ext cx="33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2005</a:t>
              </a:r>
              <a:endParaRPr lang="en-US"/>
            </a:p>
          </p:txBody>
        </p:sp>
        <p:sp>
          <p:nvSpPr>
            <p:cNvPr id="61917" name="Rectangle 477"/>
            <p:cNvSpPr>
              <a:spLocks noChangeArrowheads="1"/>
            </p:cNvSpPr>
            <p:nvPr/>
          </p:nvSpPr>
          <p:spPr bwMode="auto">
            <a:xfrm>
              <a:off x="11390" y="1419"/>
              <a:ext cx="1729" cy="303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8" name="Line 478"/>
            <p:cNvSpPr>
              <a:spLocks noChangeShapeType="1"/>
            </p:cNvSpPr>
            <p:nvPr/>
          </p:nvSpPr>
          <p:spPr bwMode="auto">
            <a:xfrm>
              <a:off x="11542" y="1533"/>
              <a:ext cx="543" cy="1"/>
            </a:xfrm>
            <a:prstGeom prst="line">
              <a:avLst/>
            </a:prstGeom>
            <a:noFill/>
            <a:ln w="2349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9" name="Rectangle 479"/>
            <p:cNvSpPr>
              <a:spLocks noChangeArrowheads="1"/>
            </p:cNvSpPr>
            <p:nvPr/>
          </p:nvSpPr>
          <p:spPr bwMode="auto">
            <a:xfrm>
              <a:off x="12122" y="1459"/>
              <a:ext cx="38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China</a:t>
              </a:r>
              <a:endParaRPr lang="en-US"/>
            </a:p>
          </p:txBody>
        </p:sp>
        <p:sp>
          <p:nvSpPr>
            <p:cNvPr id="61920" name="Rectangle 480"/>
            <p:cNvSpPr>
              <a:spLocks noChangeArrowheads="1"/>
            </p:cNvSpPr>
            <p:nvPr/>
          </p:nvSpPr>
          <p:spPr bwMode="auto">
            <a:xfrm>
              <a:off x="11514" y="1748"/>
              <a:ext cx="599" cy="5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1" name="Rectangle 481"/>
            <p:cNvSpPr>
              <a:spLocks noChangeArrowheads="1"/>
            </p:cNvSpPr>
            <p:nvPr/>
          </p:nvSpPr>
          <p:spPr bwMode="auto">
            <a:xfrm>
              <a:off x="12122" y="1709"/>
              <a:ext cx="74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Hong Kong</a:t>
              </a:r>
              <a:endParaRPr lang="en-US"/>
            </a:p>
          </p:txBody>
        </p:sp>
        <p:sp>
          <p:nvSpPr>
            <p:cNvPr id="61922" name="Rectangle 482"/>
            <p:cNvSpPr>
              <a:spLocks noChangeArrowheads="1"/>
            </p:cNvSpPr>
            <p:nvPr/>
          </p:nvSpPr>
          <p:spPr bwMode="auto">
            <a:xfrm>
              <a:off x="11523" y="2018"/>
              <a:ext cx="581" cy="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3" name="Rectangle 483"/>
            <p:cNvSpPr>
              <a:spLocks noChangeArrowheads="1"/>
            </p:cNvSpPr>
            <p:nvPr/>
          </p:nvSpPr>
          <p:spPr bwMode="auto">
            <a:xfrm>
              <a:off x="12122" y="1963"/>
              <a:ext cx="68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Singapore</a:t>
              </a:r>
              <a:endParaRPr lang="en-US"/>
            </a:p>
          </p:txBody>
        </p:sp>
        <p:sp>
          <p:nvSpPr>
            <p:cNvPr id="61924" name="Rectangle 484"/>
            <p:cNvSpPr>
              <a:spLocks noChangeArrowheads="1"/>
            </p:cNvSpPr>
            <p:nvPr/>
          </p:nvSpPr>
          <p:spPr bwMode="auto">
            <a:xfrm>
              <a:off x="11542" y="2270"/>
              <a:ext cx="261" cy="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5" name="Rectangle 485"/>
            <p:cNvSpPr>
              <a:spLocks noChangeArrowheads="1"/>
            </p:cNvSpPr>
            <p:nvPr/>
          </p:nvSpPr>
          <p:spPr bwMode="auto">
            <a:xfrm>
              <a:off x="11952" y="2270"/>
              <a:ext cx="133" cy="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6" name="Rectangle 486"/>
            <p:cNvSpPr>
              <a:spLocks noChangeArrowheads="1"/>
            </p:cNvSpPr>
            <p:nvPr/>
          </p:nvSpPr>
          <p:spPr bwMode="auto">
            <a:xfrm>
              <a:off x="12122" y="2214"/>
              <a:ext cx="58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Malaysia</a:t>
              </a:r>
              <a:endParaRPr lang="en-US"/>
            </a:p>
          </p:txBody>
        </p:sp>
        <p:sp>
          <p:nvSpPr>
            <p:cNvPr id="61927" name="Rectangle 487"/>
            <p:cNvSpPr>
              <a:spLocks noChangeArrowheads="1"/>
            </p:cNvSpPr>
            <p:nvPr/>
          </p:nvSpPr>
          <p:spPr bwMode="auto">
            <a:xfrm>
              <a:off x="11542" y="2543"/>
              <a:ext cx="131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8" name="Rectangle 488"/>
            <p:cNvSpPr>
              <a:spLocks noChangeArrowheads="1"/>
            </p:cNvSpPr>
            <p:nvPr/>
          </p:nvSpPr>
          <p:spPr bwMode="auto">
            <a:xfrm>
              <a:off x="11747" y="2543"/>
              <a:ext cx="131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9" name="Rectangle 489"/>
            <p:cNvSpPr>
              <a:spLocks noChangeArrowheads="1"/>
            </p:cNvSpPr>
            <p:nvPr/>
          </p:nvSpPr>
          <p:spPr bwMode="auto">
            <a:xfrm>
              <a:off x="11952" y="2543"/>
              <a:ext cx="131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0" name="Rectangle 490"/>
            <p:cNvSpPr>
              <a:spLocks noChangeArrowheads="1"/>
            </p:cNvSpPr>
            <p:nvPr/>
          </p:nvSpPr>
          <p:spPr bwMode="auto">
            <a:xfrm>
              <a:off x="12122" y="2468"/>
              <a:ext cx="64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Indonesia</a:t>
              </a:r>
              <a:endParaRPr lang="en-US"/>
            </a:p>
          </p:txBody>
        </p:sp>
        <p:sp>
          <p:nvSpPr>
            <p:cNvPr id="61931" name="Line 491"/>
            <p:cNvSpPr>
              <a:spLocks noChangeShapeType="1"/>
            </p:cNvSpPr>
            <p:nvPr/>
          </p:nvSpPr>
          <p:spPr bwMode="auto">
            <a:xfrm>
              <a:off x="11542" y="2811"/>
              <a:ext cx="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2" name="Rectangle 492"/>
            <p:cNvSpPr>
              <a:spLocks noChangeArrowheads="1"/>
            </p:cNvSpPr>
            <p:nvPr/>
          </p:nvSpPr>
          <p:spPr bwMode="auto">
            <a:xfrm>
              <a:off x="12122" y="2720"/>
              <a:ext cx="32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India</a:t>
              </a:r>
              <a:endParaRPr lang="en-US"/>
            </a:p>
          </p:txBody>
        </p:sp>
        <p:sp>
          <p:nvSpPr>
            <p:cNvPr id="61933" name="Rectangle 493"/>
            <p:cNvSpPr>
              <a:spLocks noChangeArrowheads="1"/>
            </p:cNvSpPr>
            <p:nvPr/>
          </p:nvSpPr>
          <p:spPr bwMode="auto">
            <a:xfrm>
              <a:off x="11542" y="3028"/>
              <a:ext cx="75" cy="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4" name="Rectangle 494"/>
            <p:cNvSpPr>
              <a:spLocks noChangeArrowheads="1"/>
            </p:cNvSpPr>
            <p:nvPr/>
          </p:nvSpPr>
          <p:spPr bwMode="auto">
            <a:xfrm>
              <a:off x="11766" y="3028"/>
              <a:ext cx="75" cy="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5" name="Rectangle 495"/>
            <p:cNvSpPr>
              <a:spLocks noChangeArrowheads="1"/>
            </p:cNvSpPr>
            <p:nvPr/>
          </p:nvSpPr>
          <p:spPr bwMode="auto">
            <a:xfrm>
              <a:off x="11990" y="3028"/>
              <a:ext cx="74" cy="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6" name="Rectangle 496"/>
            <p:cNvSpPr>
              <a:spLocks noChangeArrowheads="1"/>
            </p:cNvSpPr>
            <p:nvPr/>
          </p:nvSpPr>
          <p:spPr bwMode="auto">
            <a:xfrm>
              <a:off x="12122" y="2972"/>
              <a:ext cx="72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Philippines</a:t>
              </a:r>
              <a:endParaRPr lang="en-US"/>
            </a:p>
          </p:txBody>
        </p:sp>
        <p:sp>
          <p:nvSpPr>
            <p:cNvPr id="61937" name="Rectangle 497"/>
            <p:cNvSpPr>
              <a:spLocks noChangeArrowheads="1"/>
            </p:cNvSpPr>
            <p:nvPr/>
          </p:nvSpPr>
          <p:spPr bwMode="auto">
            <a:xfrm>
              <a:off x="11542" y="3261"/>
              <a:ext cx="112" cy="5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8" name="Rectangle 498"/>
            <p:cNvSpPr>
              <a:spLocks noChangeArrowheads="1"/>
            </p:cNvSpPr>
            <p:nvPr/>
          </p:nvSpPr>
          <p:spPr bwMode="auto">
            <a:xfrm>
              <a:off x="11878" y="3261"/>
              <a:ext cx="112" cy="5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9" name="Rectangle 499"/>
            <p:cNvSpPr>
              <a:spLocks noChangeArrowheads="1"/>
            </p:cNvSpPr>
            <p:nvPr/>
          </p:nvSpPr>
          <p:spPr bwMode="auto">
            <a:xfrm>
              <a:off x="12122" y="3223"/>
              <a:ext cx="40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Japan</a:t>
              </a:r>
              <a:endParaRPr lang="en-US"/>
            </a:p>
          </p:txBody>
        </p:sp>
        <p:sp>
          <p:nvSpPr>
            <p:cNvPr id="61940" name="Line 500"/>
            <p:cNvSpPr>
              <a:spLocks noChangeShapeType="1"/>
            </p:cNvSpPr>
            <p:nvPr/>
          </p:nvSpPr>
          <p:spPr bwMode="auto">
            <a:xfrm>
              <a:off x="11542" y="3559"/>
              <a:ext cx="543" cy="1"/>
            </a:xfrm>
            <a:prstGeom prst="line">
              <a:avLst/>
            </a:prstGeom>
            <a:noFill/>
            <a:ln w="1206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1" name="Rectangle 501"/>
            <p:cNvSpPr>
              <a:spLocks noChangeArrowheads="1"/>
            </p:cNvSpPr>
            <p:nvPr/>
          </p:nvSpPr>
          <p:spPr bwMode="auto">
            <a:xfrm>
              <a:off x="12122" y="3475"/>
              <a:ext cx="48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Taiwan</a:t>
              </a:r>
              <a:endParaRPr lang="en-US"/>
            </a:p>
          </p:txBody>
        </p:sp>
        <p:sp>
          <p:nvSpPr>
            <p:cNvPr id="61942" name="Rectangle 502"/>
            <p:cNvSpPr>
              <a:spLocks noChangeArrowheads="1"/>
            </p:cNvSpPr>
            <p:nvPr/>
          </p:nvSpPr>
          <p:spPr bwMode="auto">
            <a:xfrm>
              <a:off x="11542" y="3802"/>
              <a:ext cx="37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3" name="Rectangle 503"/>
            <p:cNvSpPr>
              <a:spLocks noChangeArrowheads="1"/>
            </p:cNvSpPr>
            <p:nvPr/>
          </p:nvSpPr>
          <p:spPr bwMode="auto">
            <a:xfrm>
              <a:off x="11654" y="3802"/>
              <a:ext cx="37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4" name="Rectangle 504"/>
            <p:cNvSpPr>
              <a:spLocks noChangeArrowheads="1"/>
            </p:cNvSpPr>
            <p:nvPr/>
          </p:nvSpPr>
          <p:spPr bwMode="auto">
            <a:xfrm>
              <a:off x="11766" y="3802"/>
              <a:ext cx="37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5" name="Rectangle 505"/>
            <p:cNvSpPr>
              <a:spLocks noChangeArrowheads="1"/>
            </p:cNvSpPr>
            <p:nvPr/>
          </p:nvSpPr>
          <p:spPr bwMode="auto">
            <a:xfrm>
              <a:off x="11878" y="3802"/>
              <a:ext cx="37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6" name="Rectangle 506"/>
            <p:cNvSpPr>
              <a:spLocks noChangeArrowheads="1"/>
            </p:cNvSpPr>
            <p:nvPr/>
          </p:nvSpPr>
          <p:spPr bwMode="auto">
            <a:xfrm>
              <a:off x="11990" y="3802"/>
              <a:ext cx="37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7" name="Rectangle 507"/>
            <p:cNvSpPr>
              <a:spLocks noChangeArrowheads="1"/>
            </p:cNvSpPr>
            <p:nvPr/>
          </p:nvSpPr>
          <p:spPr bwMode="auto">
            <a:xfrm>
              <a:off x="12122" y="3727"/>
              <a:ext cx="57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Thailand</a:t>
              </a:r>
              <a:endParaRPr lang="en-US"/>
            </a:p>
          </p:txBody>
        </p:sp>
        <p:sp>
          <p:nvSpPr>
            <p:cNvPr id="61948" name="Line 508"/>
            <p:cNvSpPr>
              <a:spLocks noChangeShapeType="1"/>
            </p:cNvSpPr>
            <p:nvPr/>
          </p:nvSpPr>
          <p:spPr bwMode="auto">
            <a:xfrm>
              <a:off x="11542" y="4047"/>
              <a:ext cx="543" cy="1"/>
            </a:xfrm>
            <a:prstGeom prst="line">
              <a:avLst/>
            </a:prstGeom>
            <a:noFill/>
            <a:ln w="355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9" name="Rectangle 509"/>
            <p:cNvSpPr>
              <a:spLocks noChangeArrowheads="1"/>
            </p:cNvSpPr>
            <p:nvPr/>
          </p:nvSpPr>
          <p:spPr bwMode="auto">
            <a:xfrm>
              <a:off x="12122" y="3980"/>
              <a:ext cx="57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Pakistan</a:t>
              </a:r>
              <a:endParaRPr lang="en-US"/>
            </a:p>
          </p:txBody>
        </p:sp>
        <p:sp>
          <p:nvSpPr>
            <p:cNvPr id="61950" name="Rectangle 510"/>
            <p:cNvSpPr>
              <a:spLocks noChangeArrowheads="1"/>
            </p:cNvSpPr>
            <p:nvPr/>
          </p:nvSpPr>
          <p:spPr bwMode="auto">
            <a:xfrm>
              <a:off x="11542" y="4308"/>
              <a:ext cx="131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1" name="Rectangle 511"/>
            <p:cNvSpPr>
              <a:spLocks noChangeArrowheads="1"/>
            </p:cNvSpPr>
            <p:nvPr/>
          </p:nvSpPr>
          <p:spPr bwMode="auto">
            <a:xfrm>
              <a:off x="11747" y="4308"/>
              <a:ext cx="38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2" name="Rectangle 512"/>
            <p:cNvSpPr>
              <a:spLocks noChangeArrowheads="1"/>
            </p:cNvSpPr>
            <p:nvPr/>
          </p:nvSpPr>
          <p:spPr bwMode="auto">
            <a:xfrm>
              <a:off x="11859" y="4308"/>
              <a:ext cx="131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3" name="Rectangle 513"/>
            <p:cNvSpPr>
              <a:spLocks noChangeArrowheads="1"/>
            </p:cNvSpPr>
            <p:nvPr/>
          </p:nvSpPr>
          <p:spPr bwMode="auto">
            <a:xfrm>
              <a:off x="12064" y="4308"/>
              <a:ext cx="21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4" name="Rectangle 514"/>
            <p:cNvSpPr>
              <a:spLocks noChangeArrowheads="1"/>
            </p:cNvSpPr>
            <p:nvPr/>
          </p:nvSpPr>
          <p:spPr bwMode="auto">
            <a:xfrm>
              <a:off x="12122" y="4232"/>
              <a:ext cx="83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South Korea</a:t>
              </a:r>
              <a:endParaRPr lang="en-US"/>
            </a:p>
          </p:txBody>
        </p:sp>
        <p:sp>
          <p:nvSpPr>
            <p:cNvPr id="61955" name="Rectangle 515"/>
            <p:cNvSpPr>
              <a:spLocks noChangeArrowheads="1"/>
            </p:cNvSpPr>
            <p:nvPr/>
          </p:nvSpPr>
          <p:spPr bwMode="auto">
            <a:xfrm>
              <a:off x="604" y="6478"/>
              <a:ext cx="51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Source:</a:t>
              </a:r>
              <a:endParaRPr lang="en-US"/>
            </a:p>
          </p:txBody>
        </p:sp>
        <p:sp>
          <p:nvSpPr>
            <p:cNvPr id="61956" name="Rectangle 516"/>
            <p:cNvSpPr>
              <a:spLocks noChangeArrowheads="1"/>
            </p:cNvSpPr>
            <p:nvPr/>
          </p:nvSpPr>
          <p:spPr bwMode="auto">
            <a:xfrm>
              <a:off x="604" y="6635"/>
              <a:ext cx="539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7" name="Rectangle 517"/>
            <p:cNvSpPr>
              <a:spLocks noChangeArrowheads="1"/>
            </p:cNvSpPr>
            <p:nvPr/>
          </p:nvSpPr>
          <p:spPr bwMode="auto">
            <a:xfrm>
              <a:off x="604" y="6677"/>
              <a:ext cx="274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UNCTAD.  On-line Handbook of Statistics</a:t>
              </a:r>
              <a:endParaRPr lang="en-US"/>
            </a:p>
          </p:txBody>
        </p:sp>
        <p:sp>
          <p:nvSpPr>
            <p:cNvPr id="61958" name="Rectangle 518"/>
            <p:cNvSpPr>
              <a:spLocks noChangeArrowheads="1"/>
            </p:cNvSpPr>
            <p:nvPr/>
          </p:nvSpPr>
          <p:spPr bwMode="auto">
            <a:xfrm>
              <a:off x="605" y="6876"/>
              <a:ext cx="1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696200" cy="5181600"/>
          </a:xfrm>
        </p:spPr>
        <p:txBody>
          <a:bodyPr/>
          <a:lstStyle/>
          <a:p>
            <a:r>
              <a:rPr lang="en-US"/>
              <a:t>Effects on Regional Institutions: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	-	</a:t>
            </a:r>
            <a:r>
              <a:rPr lang="en-US" sz="2800"/>
              <a:t>APEC</a:t>
            </a:r>
          </a:p>
          <a:p>
            <a:pPr>
              <a:buFontTx/>
              <a:buNone/>
            </a:pPr>
            <a:r>
              <a:rPr lang="en-US" sz="2800"/>
              <a:t>		-	ASEAN</a:t>
            </a:r>
          </a:p>
          <a:p>
            <a:pPr>
              <a:buFontTx/>
              <a:buNone/>
            </a:pPr>
            <a:r>
              <a:rPr lang="en-US" sz="2800"/>
              <a:t>		-	ASEAN + 3</a:t>
            </a:r>
          </a:p>
          <a:p>
            <a:pPr>
              <a:buFontTx/>
              <a:buNone/>
            </a:pPr>
            <a:r>
              <a:rPr lang="en-US" sz="2800"/>
              <a:t>		-	Shanghai 6</a:t>
            </a:r>
          </a:p>
          <a:p>
            <a:pPr>
              <a:buFontTx/>
              <a:buNone/>
            </a:pPr>
            <a:r>
              <a:rPr lang="en-US" sz="2800"/>
              <a:t>		-	Chiang Mai Initiative</a:t>
            </a:r>
          </a:p>
          <a:p>
            <a:pPr>
              <a:buFontTx/>
              <a:buNone/>
            </a:pPr>
            <a:r>
              <a:rPr lang="en-US" sz="2800"/>
              <a:t>		-	East Asian Summit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on Strategic Linkages: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848600" cy="49530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 lvl="1">
              <a:buFontTx/>
              <a:buChar char="-"/>
            </a:pPr>
            <a:r>
              <a:rPr lang="en-US" sz="3200"/>
              <a:t>Options for guarantor:</a:t>
            </a:r>
          </a:p>
          <a:p>
            <a:pPr lvl="1">
              <a:buFontTx/>
              <a:buChar char="-"/>
            </a:pPr>
            <a:endParaRPr lang="en-US" sz="3200"/>
          </a:p>
          <a:p>
            <a:pPr lvl="2">
              <a:buFontTx/>
              <a:buChar char="-"/>
            </a:pPr>
            <a:r>
              <a:rPr lang="en-US" sz="3200"/>
              <a:t>U.S. / Japan / India</a:t>
            </a:r>
          </a:p>
          <a:p>
            <a:pPr lvl="2">
              <a:buFontTx/>
              <a:buChar char="-"/>
            </a:pPr>
            <a:r>
              <a:rPr lang="en-US" sz="3200"/>
              <a:t>China</a:t>
            </a:r>
          </a:p>
          <a:p>
            <a:pPr lvl="2">
              <a:buFontTx/>
              <a:buChar char="-"/>
            </a:pPr>
            <a:r>
              <a:rPr lang="en-US" sz="3200"/>
              <a:t>U.S.</a:t>
            </a:r>
          </a:p>
          <a:p>
            <a:pPr lvl="2">
              <a:buFontTx/>
              <a:buChar char="-"/>
            </a:pPr>
            <a:r>
              <a:rPr lang="en-US" sz="3200"/>
              <a:t>India</a:t>
            </a:r>
          </a:p>
          <a:p>
            <a:pPr lvl="1">
              <a:buFontTx/>
              <a:buChar char="-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272</Words>
  <Application>Microsoft Office PowerPoint</Application>
  <PresentationFormat>Letter Paper (8.5x11 in)</PresentationFormat>
  <Paragraphs>150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Effects on Strategic Linkages:</vt:lpstr>
      <vt:lpstr>Slide 10</vt:lpstr>
      <vt:lpstr>Slide 11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East Asian Transformation:</dc:title>
  <dc:creator>David B.H. Denoon</dc:creator>
  <cp:lastModifiedBy>sshore</cp:lastModifiedBy>
  <cp:revision>57</cp:revision>
  <dcterms:created xsi:type="dcterms:W3CDTF">2003-10-08T14:24:03Z</dcterms:created>
  <dcterms:modified xsi:type="dcterms:W3CDTF">2011-10-28T19:42:41Z</dcterms:modified>
</cp:coreProperties>
</file>